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elios" charset="1" panose="020B0504020202020204"/>
      <p:regular r:id="rId18"/>
    </p:embeddedFont>
    <p:embeddedFont>
      <p:font typeface="Klein Bold" charset="1" panose="02000503060000020004"/>
      <p:regular r:id="rId19"/>
    </p:embeddedFont>
    <p:embeddedFont>
      <p:font typeface="Agrandir" charset="1" panose="00000500000000000000"/>
      <p:regular r:id="rId20"/>
    </p:embeddedFont>
    <p:embeddedFont>
      <p:font typeface="Agrandir Bold"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Jua" charset="1" panose="00000000000000000000"/>
      <p:regular r:id="rId24"/>
    </p:embeddedFont>
    <p:embeddedFont>
      <p:font typeface="Helios Bold" charset="1" panose="020B07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6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gif"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9.gif"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gif" Type="http://schemas.openxmlformats.org/officeDocument/2006/relationships/image"/><Relationship Id="rId11" Target="../media/image24.gif" Type="http://schemas.openxmlformats.org/officeDocument/2006/relationships/image"/><Relationship Id="rId12" Target="../media/image9.gif" Type="http://schemas.openxmlformats.org/officeDocument/2006/relationships/image"/><Relationship Id="rId13" Target="../media/image25.gif" Type="http://schemas.openxmlformats.org/officeDocument/2006/relationships/image"/><Relationship Id="rId14" Target="../media/image26.gif"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2" Target="../media/image15.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 Id="rId5" Target="../media/image18.gif" Type="http://schemas.openxmlformats.org/officeDocument/2006/relationships/image"/><Relationship Id="rId6" Target="../media/image19.gif" Type="http://schemas.openxmlformats.org/officeDocument/2006/relationships/image"/><Relationship Id="rId7" Target="../media/image20.gif" Type="http://schemas.openxmlformats.org/officeDocument/2006/relationships/image"/><Relationship Id="rId8" Target="../media/image21.gif" Type="http://schemas.openxmlformats.org/officeDocument/2006/relationships/image"/><Relationship Id="rId9" Target="../media/image22.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29.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A2E3A"/>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516800"/>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FDFEFA"/>
            </a:solidFill>
          </p:spPr>
        </p:sp>
        <p:sp>
          <p:nvSpPr>
            <p:cNvPr name="TextBox 5" id="5"/>
            <p:cNvSpPr txBox="true"/>
            <p:nvPr/>
          </p:nvSpPr>
          <p:spPr>
            <a:xfrm>
              <a:off x="0" y="-28575"/>
              <a:ext cx="1384190" cy="350080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2387592" y="852640"/>
            <a:ext cx="6148443" cy="6148443"/>
          </a:xfrm>
          <a:custGeom>
            <a:avLst/>
            <a:gdLst/>
            <a:ahLst/>
            <a:cxnLst/>
            <a:rect r="r" b="b" t="t" l="l"/>
            <a:pathLst>
              <a:path h="6148443" w="6148443">
                <a:moveTo>
                  <a:pt x="0" y="0"/>
                </a:moveTo>
                <a:lnTo>
                  <a:pt x="6148443" y="0"/>
                </a:lnTo>
                <a:lnTo>
                  <a:pt x="6148443" y="6148443"/>
                </a:lnTo>
                <a:lnTo>
                  <a:pt x="0" y="61484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272" y="0"/>
            <a:ext cx="18288000" cy="10356290"/>
          </a:xfrm>
          <a:custGeom>
            <a:avLst/>
            <a:gdLst/>
            <a:ahLst/>
            <a:cxnLst/>
            <a:rect r="r" b="b" t="t" l="l"/>
            <a:pathLst>
              <a:path h="10356290" w="18288000">
                <a:moveTo>
                  <a:pt x="0" y="0"/>
                </a:moveTo>
                <a:lnTo>
                  <a:pt x="18288000" y="0"/>
                </a:lnTo>
                <a:lnTo>
                  <a:pt x="18288000" y="10356290"/>
                </a:lnTo>
                <a:lnTo>
                  <a:pt x="0" y="10356290"/>
                </a:lnTo>
                <a:lnTo>
                  <a:pt x="0" y="0"/>
                </a:lnTo>
                <a:close/>
              </a:path>
            </a:pathLst>
          </a:custGeom>
          <a:blipFill>
            <a:blip r:embed="rId6">
              <a:alphaModFix amt="17000"/>
            </a:blip>
            <a:stretch>
              <a:fillRect l="-15939" t="-7582" r="0" b="-7582"/>
            </a:stretch>
          </a:blipFill>
        </p:spPr>
      </p:sp>
      <p:grpSp>
        <p:nvGrpSpPr>
          <p:cNvPr name="Group 8" id="8"/>
          <p:cNvGrpSpPr/>
          <p:nvPr/>
        </p:nvGrpSpPr>
        <p:grpSpPr>
          <a:xfrm rot="0">
            <a:off x="12794238" y="1158710"/>
            <a:ext cx="5491490" cy="5464047"/>
            <a:chOff x="0" y="0"/>
            <a:chExt cx="6513398" cy="6480848"/>
          </a:xfrm>
        </p:grpSpPr>
        <p:sp>
          <p:nvSpPr>
            <p:cNvPr name="Freeform 9" id="9"/>
            <p:cNvSpPr/>
            <p:nvPr/>
          </p:nvSpPr>
          <p:spPr>
            <a:xfrm flipH="false" flipV="false" rot="0">
              <a:off x="0" y="0"/>
              <a:ext cx="6513398" cy="6480848"/>
            </a:xfrm>
            <a:custGeom>
              <a:avLst/>
              <a:gdLst/>
              <a:ahLst/>
              <a:cxnLst/>
              <a:rect r="r" b="b" t="t" l="l"/>
              <a:pathLst>
                <a:path h="6480848" w="6513398">
                  <a:moveTo>
                    <a:pt x="6513398" y="3240463"/>
                  </a:moveTo>
                  <a:cubicBezTo>
                    <a:pt x="6513398" y="5030027"/>
                    <a:pt x="5055295" y="6480848"/>
                    <a:pt x="3256699" y="6480848"/>
                  </a:cubicBezTo>
                  <a:cubicBezTo>
                    <a:pt x="1458076" y="6480848"/>
                    <a:pt x="0" y="5030027"/>
                    <a:pt x="0" y="3240463"/>
                  </a:cubicBezTo>
                  <a:cubicBezTo>
                    <a:pt x="0" y="1450808"/>
                    <a:pt x="1458076" y="0"/>
                    <a:pt x="3256699" y="0"/>
                  </a:cubicBezTo>
                  <a:cubicBezTo>
                    <a:pt x="5055322" y="0"/>
                    <a:pt x="6513398" y="1450808"/>
                    <a:pt x="6513398" y="3240463"/>
                  </a:cubicBezTo>
                  <a:close/>
                </a:path>
              </a:pathLst>
            </a:custGeom>
            <a:blipFill>
              <a:blip r:embed="rId7"/>
              <a:stretch>
                <a:fillRect l="0" t="-251" r="0" b="-251"/>
              </a:stretch>
            </a:blipFill>
          </p:spPr>
        </p:sp>
      </p:grpSp>
      <p:grpSp>
        <p:nvGrpSpPr>
          <p:cNvPr name="Group 10" id="10"/>
          <p:cNvGrpSpPr/>
          <p:nvPr/>
        </p:nvGrpSpPr>
        <p:grpSpPr>
          <a:xfrm rot="0">
            <a:off x="1104431" y="847366"/>
            <a:ext cx="47625" cy="3765593"/>
            <a:chOff x="0" y="0"/>
            <a:chExt cx="12543" cy="991761"/>
          </a:xfrm>
        </p:grpSpPr>
        <p:sp>
          <p:nvSpPr>
            <p:cNvPr name="Freeform 11" id="11"/>
            <p:cNvSpPr/>
            <p:nvPr/>
          </p:nvSpPr>
          <p:spPr>
            <a:xfrm flipH="false" flipV="false" rot="0">
              <a:off x="0" y="0"/>
              <a:ext cx="12543" cy="991761"/>
            </a:xfrm>
            <a:custGeom>
              <a:avLst/>
              <a:gdLst/>
              <a:ahLst/>
              <a:cxnLst/>
              <a:rect r="r" b="b" t="t" l="l"/>
              <a:pathLst>
                <a:path h="991761" w="12543">
                  <a:moveTo>
                    <a:pt x="0" y="0"/>
                  </a:moveTo>
                  <a:lnTo>
                    <a:pt x="12543" y="0"/>
                  </a:lnTo>
                  <a:lnTo>
                    <a:pt x="12543" y="991761"/>
                  </a:lnTo>
                  <a:lnTo>
                    <a:pt x="0" y="991761"/>
                  </a:lnTo>
                  <a:close/>
                </a:path>
              </a:pathLst>
            </a:custGeom>
            <a:solidFill>
              <a:srgbClr val="FDFEFA"/>
            </a:solidFill>
            <a:ln cap="sq">
              <a:noFill/>
              <a:prstDash val="solid"/>
              <a:miter/>
            </a:ln>
          </p:spPr>
        </p:sp>
        <p:sp>
          <p:nvSpPr>
            <p:cNvPr name="TextBox 12" id="12"/>
            <p:cNvSpPr txBox="true"/>
            <p:nvPr/>
          </p:nvSpPr>
          <p:spPr>
            <a:xfrm>
              <a:off x="0" y="-28575"/>
              <a:ext cx="12543" cy="102033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3618197" y="8160282"/>
            <a:ext cx="4422799" cy="1999544"/>
            <a:chOff x="0" y="0"/>
            <a:chExt cx="812800" cy="367466"/>
          </a:xfrm>
        </p:grpSpPr>
        <p:sp>
          <p:nvSpPr>
            <p:cNvPr name="Freeform 14" id="14"/>
            <p:cNvSpPr/>
            <p:nvPr/>
          </p:nvSpPr>
          <p:spPr>
            <a:xfrm flipH="false" flipV="false" rot="0">
              <a:off x="0" y="0"/>
              <a:ext cx="812800" cy="367466"/>
            </a:xfrm>
            <a:custGeom>
              <a:avLst/>
              <a:gdLst/>
              <a:ahLst/>
              <a:cxnLst/>
              <a:rect r="r" b="b" t="t" l="l"/>
              <a:pathLst>
                <a:path h="367466" w="812800">
                  <a:moveTo>
                    <a:pt x="406400" y="0"/>
                  </a:moveTo>
                  <a:lnTo>
                    <a:pt x="445826" y="15076"/>
                  </a:lnTo>
                  <a:lnTo>
                    <a:pt x="491360" y="4015"/>
                  </a:lnTo>
                  <a:lnTo>
                    <a:pt x="522953" y="22448"/>
                  </a:lnTo>
                  <a:lnTo>
                    <a:pt x="572609" y="15885"/>
                  </a:lnTo>
                  <a:lnTo>
                    <a:pt x="594986" y="36868"/>
                  </a:lnTo>
                  <a:lnTo>
                    <a:pt x="646591" y="35090"/>
                  </a:lnTo>
                  <a:lnTo>
                    <a:pt x="658778" y="57707"/>
                  </a:lnTo>
                  <a:lnTo>
                    <a:pt x="710077" y="60792"/>
                  </a:lnTo>
                  <a:lnTo>
                    <a:pt x="711539" y="84053"/>
                  </a:lnTo>
                  <a:lnTo>
                    <a:pt x="760292" y="91867"/>
                  </a:lnTo>
                  <a:lnTo>
                    <a:pt x="750965" y="114756"/>
                  </a:lnTo>
                  <a:lnTo>
                    <a:pt x="795038" y="126957"/>
                  </a:lnTo>
                  <a:lnTo>
                    <a:pt x="775331" y="148474"/>
                  </a:lnTo>
                  <a:lnTo>
                    <a:pt x="812800" y="164528"/>
                  </a:lnTo>
                  <a:lnTo>
                    <a:pt x="783573" y="183733"/>
                  </a:lnTo>
                  <a:lnTo>
                    <a:pt x="812800" y="202938"/>
                  </a:lnTo>
                  <a:lnTo>
                    <a:pt x="775331" y="218992"/>
                  </a:lnTo>
                  <a:lnTo>
                    <a:pt x="795038" y="240510"/>
                  </a:lnTo>
                  <a:lnTo>
                    <a:pt x="750965" y="252710"/>
                  </a:lnTo>
                  <a:lnTo>
                    <a:pt x="760292" y="275600"/>
                  </a:lnTo>
                  <a:lnTo>
                    <a:pt x="711539" y="283413"/>
                  </a:lnTo>
                  <a:lnTo>
                    <a:pt x="710077" y="306675"/>
                  </a:lnTo>
                  <a:lnTo>
                    <a:pt x="658778" y="309760"/>
                  </a:lnTo>
                  <a:lnTo>
                    <a:pt x="646591" y="332376"/>
                  </a:lnTo>
                  <a:lnTo>
                    <a:pt x="594986" y="330598"/>
                  </a:lnTo>
                  <a:lnTo>
                    <a:pt x="572609" y="351582"/>
                  </a:lnTo>
                  <a:lnTo>
                    <a:pt x="522953" y="345019"/>
                  </a:lnTo>
                  <a:lnTo>
                    <a:pt x="491360" y="363451"/>
                  </a:lnTo>
                  <a:lnTo>
                    <a:pt x="445826" y="352390"/>
                  </a:lnTo>
                  <a:lnTo>
                    <a:pt x="406400" y="367466"/>
                  </a:lnTo>
                  <a:lnTo>
                    <a:pt x="366974" y="352390"/>
                  </a:lnTo>
                  <a:lnTo>
                    <a:pt x="321440" y="363451"/>
                  </a:lnTo>
                  <a:lnTo>
                    <a:pt x="289847" y="345019"/>
                  </a:lnTo>
                  <a:lnTo>
                    <a:pt x="240191" y="351582"/>
                  </a:lnTo>
                  <a:lnTo>
                    <a:pt x="217814" y="330598"/>
                  </a:lnTo>
                  <a:lnTo>
                    <a:pt x="166209" y="332376"/>
                  </a:lnTo>
                  <a:lnTo>
                    <a:pt x="154022" y="309760"/>
                  </a:lnTo>
                  <a:lnTo>
                    <a:pt x="102722" y="306675"/>
                  </a:lnTo>
                  <a:lnTo>
                    <a:pt x="101260" y="283413"/>
                  </a:lnTo>
                  <a:lnTo>
                    <a:pt x="52509" y="275600"/>
                  </a:lnTo>
                  <a:lnTo>
                    <a:pt x="61835" y="252710"/>
                  </a:lnTo>
                  <a:lnTo>
                    <a:pt x="17762" y="240510"/>
                  </a:lnTo>
                  <a:lnTo>
                    <a:pt x="37469" y="218992"/>
                  </a:lnTo>
                  <a:lnTo>
                    <a:pt x="0" y="202938"/>
                  </a:lnTo>
                  <a:lnTo>
                    <a:pt x="29227" y="183733"/>
                  </a:lnTo>
                  <a:lnTo>
                    <a:pt x="0" y="164528"/>
                  </a:lnTo>
                  <a:lnTo>
                    <a:pt x="37469" y="148474"/>
                  </a:lnTo>
                  <a:lnTo>
                    <a:pt x="17762" y="126957"/>
                  </a:lnTo>
                  <a:lnTo>
                    <a:pt x="61835" y="114756"/>
                  </a:lnTo>
                  <a:lnTo>
                    <a:pt x="52509" y="91867"/>
                  </a:lnTo>
                  <a:lnTo>
                    <a:pt x="101260" y="84053"/>
                  </a:lnTo>
                  <a:lnTo>
                    <a:pt x="102722" y="60792"/>
                  </a:lnTo>
                  <a:lnTo>
                    <a:pt x="154022" y="57707"/>
                  </a:lnTo>
                  <a:lnTo>
                    <a:pt x="166209" y="35090"/>
                  </a:lnTo>
                  <a:lnTo>
                    <a:pt x="217814" y="36868"/>
                  </a:lnTo>
                  <a:lnTo>
                    <a:pt x="240191" y="15885"/>
                  </a:lnTo>
                  <a:lnTo>
                    <a:pt x="289847" y="22448"/>
                  </a:lnTo>
                  <a:lnTo>
                    <a:pt x="321440" y="4015"/>
                  </a:lnTo>
                  <a:lnTo>
                    <a:pt x="366974" y="15076"/>
                  </a:lnTo>
                  <a:lnTo>
                    <a:pt x="406400" y="0"/>
                  </a:lnTo>
                  <a:close/>
                </a:path>
              </a:pathLst>
            </a:custGeom>
            <a:solidFill>
              <a:srgbClr val="153969"/>
            </a:solidFill>
          </p:spPr>
        </p:sp>
        <p:sp>
          <p:nvSpPr>
            <p:cNvPr name="TextBox 15" id="15"/>
            <p:cNvSpPr txBox="true"/>
            <p:nvPr/>
          </p:nvSpPr>
          <p:spPr>
            <a:xfrm>
              <a:off x="152400" y="11750"/>
              <a:ext cx="508000" cy="286816"/>
            </a:xfrm>
            <a:prstGeom prst="rect">
              <a:avLst/>
            </a:prstGeom>
          </p:spPr>
          <p:txBody>
            <a:bodyPr anchor="ctr" rtlCol="false" tIns="50800" lIns="50800" bIns="50800" rIns="50800"/>
            <a:lstStyle/>
            <a:p>
              <a:pPr algn="ctr">
                <a:lnSpc>
                  <a:spcPts val="3639"/>
                </a:lnSpc>
              </a:pPr>
              <a:r>
                <a:rPr lang="en-US" sz="2599">
                  <a:solidFill>
                    <a:srgbClr val="FFFFFF"/>
                  </a:solidFill>
                  <a:latin typeface="Helios"/>
                  <a:ea typeface="Helios"/>
                  <a:cs typeface="Helios"/>
                  <a:sym typeface="Helios"/>
                </a:rPr>
                <a:t>Presented by </a:t>
              </a:r>
            </a:p>
            <a:p>
              <a:pPr algn="ctr">
                <a:lnSpc>
                  <a:spcPts val="4479"/>
                </a:lnSpc>
              </a:pPr>
              <a:r>
                <a:rPr lang="en-US" sz="3199">
                  <a:solidFill>
                    <a:srgbClr val="FFFFFF"/>
                  </a:solidFill>
                  <a:latin typeface="Helios"/>
                  <a:ea typeface="Helios"/>
                  <a:cs typeface="Helios"/>
                  <a:sym typeface="Helios"/>
                </a:rPr>
                <a:t>-Saravanan</a:t>
              </a:r>
            </a:p>
          </p:txBody>
        </p:sp>
      </p:grpSp>
      <p:sp>
        <p:nvSpPr>
          <p:cNvPr name="TextBox 16" id="16"/>
          <p:cNvSpPr txBox="true"/>
          <p:nvPr/>
        </p:nvSpPr>
        <p:spPr>
          <a:xfrm rot="0">
            <a:off x="1356254" y="704491"/>
            <a:ext cx="7214594" cy="2583459"/>
          </a:xfrm>
          <a:prstGeom prst="rect">
            <a:avLst/>
          </a:prstGeom>
        </p:spPr>
        <p:txBody>
          <a:bodyPr anchor="t" rtlCol="false" tIns="0" lIns="0" bIns="0" rIns="0">
            <a:spAutoFit/>
          </a:bodyPr>
          <a:lstStyle/>
          <a:p>
            <a:pPr algn="l">
              <a:lnSpc>
                <a:spcPts val="10379"/>
              </a:lnSpc>
            </a:pPr>
            <a:r>
              <a:rPr lang="en-US" sz="7414">
                <a:solidFill>
                  <a:srgbClr val="FFFFFF"/>
                </a:solidFill>
                <a:latin typeface="Klein Bold"/>
                <a:ea typeface="Klein Bold"/>
                <a:cs typeface="Klein Bold"/>
                <a:sym typeface="Klein Bold"/>
              </a:rPr>
              <a:t>Wavecon Telecom</a:t>
            </a:r>
          </a:p>
        </p:txBody>
      </p:sp>
      <p:sp>
        <p:nvSpPr>
          <p:cNvPr name="TextBox 17" id="17"/>
          <p:cNvSpPr txBox="true"/>
          <p:nvPr/>
        </p:nvSpPr>
        <p:spPr>
          <a:xfrm rot="0">
            <a:off x="1482459" y="3161413"/>
            <a:ext cx="8293728" cy="1296717"/>
          </a:xfrm>
          <a:prstGeom prst="rect">
            <a:avLst/>
          </a:prstGeom>
        </p:spPr>
        <p:txBody>
          <a:bodyPr anchor="t" rtlCol="false" tIns="0" lIns="0" bIns="0" rIns="0">
            <a:spAutoFit/>
          </a:bodyPr>
          <a:lstStyle/>
          <a:p>
            <a:pPr algn="l">
              <a:lnSpc>
                <a:spcPts val="10427"/>
              </a:lnSpc>
            </a:pPr>
            <a:r>
              <a:rPr lang="en-US" sz="7448">
                <a:solidFill>
                  <a:srgbClr val="FFFFFF"/>
                </a:solidFill>
                <a:latin typeface="Helios"/>
                <a:ea typeface="Helios"/>
                <a:cs typeface="Helios"/>
                <a:sym typeface="Helios"/>
              </a:rPr>
              <a:t>Project</a:t>
            </a:r>
          </a:p>
        </p:txBody>
      </p:sp>
      <p:sp>
        <p:nvSpPr>
          <p:cNvPr name="TextBox 18" id="18"/>
          <p:cNvSpPr txBox="true"/>
          <p:nvPr/>
        </p:nvSpPr>
        <p:spPr>
          <a:xfrm rot="0">
            <a:off x="825602" y="9462626"/>
            <a:ext cx="6832368" cy="493975"/>
          </a:xfrm>
          <a:prstGeom prst="rect">
            <a:avLst/>
          </a:prstGeom>
        </p:spPr>
        <p:txBody>
          <a:bodyPr anchor="t" rtlCol="false" tIns="0" lIns="0" bIns="0" rIns="0">
            <a:spAutoFit/>
          </a:bodyPr>
          <a:lstStyle/>
          <a:p>
            <a:pPr algn="l">
              <a:lnSpc>
                <a:spcPts val="3917"/>
              </a:lnSpc>
            </a:pPr>
            <a:r>
              <a:rPr lang="en-US" sz="2818">
                <a:solidFill>
                  <a:srgbClr val="FFFFFF"/>
                </a:solidFill>
                <a:latin typeface="Helios"/>
                <a:ea typeface="Helios"/>
                <a:cs typeface="Helios"/>
                <a:sym typeface="Helios"/>
              </a:rPr>
              <a:t>saravana291000@gmail.com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37842"/>
            <a:ext cx="18288000" cy="3608707"/>
          </a:xfrm>
          <a:custGeom>
            <a:avLst/>
            <a:gdLst/>
            <a:ahLst/>
            <a:cxnLst/>
            <a:rect r="r" b="b" t="t" l="l"/>
            <a:pathLst>
              <a:path h="3608707" w="18288000">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grpSp>
        <p:nvGrpSpPr>
          <p:cNvPr name="Group 3" id="3"/>
          <p:cNvGrpSpPr/>
          <p:nvPr/>
        </p:nvGrpSpPr>
        <p:grpSpPr>
          <a:xfrm rot="0">
            <a:off x="158015" y="2428983"/>
            <a:ext cx="11878256" cy="7596343"/>
            <a:chOff x="0" y="0"/>
            <a:chExt cx="3128430" cy="2000683"/>
          </a:xfrm>
        </p:grpSpPr>
        <p:sp>
          <p:nvSpPr>
            <p:cNvPr name="Freeform 4" id="4"/>
            <p:cNvSpPr/>
            <p:nvPr/>
          </p:nvSpPr>
          <p:spPr>
            <a:xfrm flipH="false" flipV="false" rot="0">
              <a:off x="0" y="0"/>
              <a:ext cx="3128430" cy="2000683"/>
            </a:xfrm>
            <a:custGeom>
              <a:avLst/>
              <a:gdLst/>
              <a:ahLst/>
              <a:cxnLst/>
              <a:rect r="r" b="b" t="t" l="l"/>
              <a:pathLst>
                <a:path h="2000683" w="3128430">
                  <a:moveTo>
                    <a:pt x="0" y="0"/>
                  </a:moveTo>
                  <a:lnTo>
                    <a:pt x="3128430" y="0"/>
                  </a:lnTo>
                  <a:lnTo>
                    <a:pt x="3128430" y="2000683"/>
                  </a:lnTo>
                  <a:lnTo>
                    <a:pt x="0" y="2000683"/>
                  </a:lnTo>
                  <a:close/>
                </a:path>
              </a:pathLst>
            </a:custGeom>
            <a:solidFill>
              <a:srgbClr val="153969"/>
            </a:solidFill>
          </p:spPr>
        </p:sp>
        <p:sp>
          <p:nvSpPr>
            <p:cNvPr name="TextBox 5" id="5"/>
            <p:cNvSpPr txBox="true"/>
            <p:nvPr/>
          </p:nvSpPr>
          <p:spPr>
            <a:xfrm>
              <a:off x="0" y="-57150"/>
              <a:ext cx="3128430" cy="2057833"/>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2318458" y="3083074"/>
            <a:ext cx="5456545" cy="5394010"/>
            <a:chOff x="0" y="0"/>
            <a:chExt cx="812800" cy="803485"/>
          </a:xfrm>
        </p:grpSpPr>
        <p:sp>
          <p:nvSpPr>
            <p:cNvPr name="Freeform 7" id="7"/>
            <p:cNvSpPr/>
            <p:nvPr/>
          </p:nvSpPr>
          <p:spPr>
            <a:xfrm flipH="false" flipV="false" rot="0">
              <a:off x="0" y="0"/>
              <a:ext cx="812800" cy="803485"/>
            </a:xfrm>
            <a:custGeom>
              <a:avLst/>
              <a:gdLst/>
              <a:ahLst/>
              <a:cxnLst/>
              <a:rect r="r" b="b" t="t" l="l"/>
              <a:pathLst>
                <a:path h="803485" w="812800">
                  <a:moveTo>
                    <a:pt x="406400" y="0"/>
                  </a:moveTo>
                  <a:lnTo>
                    <a:pt x="463617" y="44626"/>
                  </a:lnTo>
                  <a:lnTo>
                    <a:pt x="531984" y="19663"/>
                  </a:lnTo>
                  <a:lnTo>
                    <a:pt x="572451" y="79583"/>
                  </a:lnTo>
                  <a:lnTo>
                    <a:pt x="645276" y="76726"/>
                  </a:lnTo>
                  <a:lnTo>
                    <a:pt x="665032" y="146075"/>
                  </a:lnTo>
                  <a:lnTo>
                    <a:pt x="735184" y="165604"/>
                  </a:lnTo>
                  <a:lnTo>
                    <a:pt x="732295" y="237594"/>
                  </a:lnTo>
                  <a:lnTo>
                    <a:pt x="792909" y="277598"/>
                  </a:lnTo>
                  <a:lnTo>
                    <a:pt x="767657" y="345181"/>
                  </a:lnTo>
                  <a:lnTo>
                    <a:pt x="812800" y="401742"/>
                  </a:lnTo>
                  <a:lnTo>
                    <a:pt x="767657" y="458304"/>
                  </a:lnTo>
                  <a:lnTo>
                    <a:pt x="792909" y="525887"/>
                  </a:lnTo>
                  <a:lnTo>
                    <a:pt x="732295" y="565891"/>
                  </a:lnTo>
                  <a:lnTo>
                    <a:pt x="735184" y="637880"/>
                  </a:lnTo>
                  <a:lnTo>
                    <a:pt x="665032" y="657410"/>
                  </a:lnTo>
                  <a:lnTo>
                    <a:pt x="645276" y="726758"/>
                  </a:lnTo>
                  <a:lnTo>
                    <a:pt x="572451" y="723902"/>
                  </a:lnTo>
                  <a:lnTo>
                    <a:pt x="531984" y="783822"/>
                  </a:lnTo>
                  <a:lnTo>
                    <a:pt x="463617" y="758859"/>
                  </a:lnTo>
                  <a:lnTo>
                    <a:pt x="406400" y="803485"/>
                  </a:lnTo>
                  <a:lnTo>
                    <a:pt x="349183" y="758859"/>
                  </a:lnTo>
                  <a:lnTo>
                    <a:pt x="280816" y="783822"/>
                  </a:lnTo>
                  <a:lnTo>
                    <a:pt x="240349" y="723902"/>
                  </a:lnTo>
                  <a:lnTo>
                    <a:pt x="167524" y="726758"/>
                  </a:lnTo>
                  <a:lnTo>
                    <a:pt x="147768" y="657410"/>
                  </a:lnTo>
                  <a:lnTo>
                    <a:pt x="77616" y="637880"/>
                  </a:lnTo>
                  <a:lnTo>
                    <a:pt x="80505" y="565891"/>
                  </a:lnTo>
                  <a:lnTo>
                    <a:pt x="19891" y="525887"/>
                  </a:lnTo>
                  <a:lnTo>
                    <a:pt x="45143" y="458304"/>
                  </a:lnTo>
                  <a:lnTo>
                    <a:pt x="0" y="401742"/>
                  </a:lnTo>
                  <a:lnTo>
                    <a:pt x="45143" y="345181"/>
                  </a:lnTo>
                  <a:lnTo>
                    <a:pt x="19891" y="277598"/>
                  </a:lnTo>
                  <a:lnTo>
                    <a:pt x="80505" y="237594"/>
                  </a:lnTo>
                  <a:lnTo>
                    <a:pt x="77616" y="165604"/>
                  </a:lnTo>
                  <a:lnTo>
                    <a:pt x="147768" y="146075"/>
                  </a:lnTo>
                  <a:lnTo>
                    <a:pt x="167524" y="76726"/>
                  </a:lnTo>
                  <a:lnTo>
                    <a:pt x="240349" y="79583"/>
                  </a:lnTo>
                  <a:lnTo>
                    <a:pt x="280816" y="19663"/>
                  </a:lnTo>
                  <a:lnTo>
                    <a:pt x="349183" y="44626"/>
                  </a:lnTo>
                  <a:lnTo>
                    <a:pt x="406400" y="0"/>
                  </a:lnTo>
                  <a:close/>
                </a:path>
              </a:pathLst>
            </a:custGeom>
            <a:solidFill>
              <a:srgbClr val="FCDBC5"/>
            </a:solidFill>
          </p:spPr>
        </p:sp>
        <p:sp>
          <p:nvSpPr>
            <p:cNvPr name="TextBox 8" id="8"/>
            <p:cNvSpPr txBox="true"/>
            <p:nvPr/>
          </p:nvSpPr>
          <p:spPr>
            <a:xfrm>
              <a:off x="88900" y="30731"/>
              <a:ext cx="635000" cy="684872"/>
            </a:xfrm>
            <a:prstGeom prst="rect">
              <a:avLst/>
            </a:prstGeom>
          </p:spPr>
          <p:txBody>
            <a:bodyPr anchor="ctr" rtlCol="false" tIns="50800" lIns="50800" bIns="50800" rIns="50800"/>
            <a:lstStyle/>
            <a:p>
              <a:pPr algn="ctr">
                <a:lnSpc>
                  <a:spcPts val="3639"/>
                </a:lnSpc>
              </a:pPr>
              <a:r>
                <a:rPr lang="en-US" sz="2599">
                  <a:solidFill>
                    <a:srgbClr val="372929"/>
                  </a:solidFill>
                  <a:latin typeface="Helios"/>
                  <a:ea typeface="Helios"/>
                  <a:cs typeface="Helios"/>
                  <a:sym typeface="Helios"/>
                </a:rPr>
                <a:t>P8, P9, P10 are cancelled after 5G.</a:t>
              </a:r>
            </a:p>
            <a:p>
              <a:pPr algn="ctr">
                <a:lnSpc>
                  <a:spcPts val="3639"/>
                </a:lnSpc>
              </a:pPr>
            </a:p>
            <a:p>
              <a:pPr algn="ctr">
                <a:lnSpc>
                  <a:spcPts val="3639"/>
                </a:lnSpc>
              </a:pPr>
              <a:r>
                <a:rPr lang="en-US" sz="2599">
                  <a:solidFill>
                    <a:srgbClr val="372929"/>
                  </a:solidFill>
                  <a:latin typeface="Helios"/>
                  <a:ea typeface="Helios"/>
                  <a:cs typeface="Helios"/>
                  <a:sym typeface="Helios"/>
                </a:rPr>
                <a:t>P11, P12 ,P13 are newly added plans after 5G.</a:t>
              </a:r>
            </a:p>
          </p:txBody>
        </p:sp>
      </p:grpSp>
      <p:sp>
        <p:nvSpPr>
          <p:cNvPr name="Freeform 9" id="9"/>
          <p:cNvSpPr/>
          <p:nvPr/>
        </p:nvSpPr>
        <p:spPr>
          <a:xfrm flipH="false" flipV="false" rot="0">
            <a:off x="254865" y="2572436"/>
            <a:ext cx="11455725" cy="7321155"/>
          </a:xfrm>
          <a:custGeom>
            <a:avLst/>
            <a:gdLst/>
            <a:ahLst/>
            <a:cxnLst/>
            <a:rect r="r" b="b" t="t" l="l"/>
            <a:pathLst>
              <a:path h="7321155" w="11455725">
                <a:moveTo>
                  <a:pt x="0" y="0"/>
                </a:moveTo>
                <a:lnTo>
                  <a:pt x="11455725" y="0"/>
                </a:lnTo>
                <a:lnTo>
                  <a:pt x="11455725" y="7321155"/>
                </a:lnTo>
                <a:lnTo>
                  <a:pt x="0" y="7321155"/>
                </a:lnTo>
                <a:lnTo>
                  <a:pt x="0" y="0"/>
                </a:lnTo>
                <a:close/>
              </a:path>
            </a:pathLst>
          </a:custGeom>
          <a:blipFill>
            <a:blip r:embed="rId4"/>
            <a:stretch>
              <a:fillRect l="-1301" t="0" r="-1301" b="0"/>
            </a:stretch>
          </a:blipFill>
        </p:spPr>
      </p:sp>
      <p:sp>
        <p:nvSpPr>
          <p:cNvPr name="TextBox 10" id="10"/>
          <p:cNvSpPr txBox="true"/>
          <p:nvPr/>
        </p:nvSpPr>
        <p:spPr>
          <a:xfrm rot="0">
            <a:off x="254865" y="209449"/>
            <a:ext cx="12063594" cy="2107564"/>
          </a:xfrm>
          <a:prstGeom prst="rect">
            <a:avLst/>
          </a:prstGeom>
        </p:spPr>
        <p:txBody>
          <a:bodyPr anchor="t" rtlCol="false" tIns="0" lIns="0" bIns="0" rIns="0">
            <a:spAutoFit/>
          </a:bodyPr>
          <a:lstStyle/>
          <a:p>
            <a:pPr algn="just">
              <a:lnSpc>
                <a:spcPts val="5590"/>
              </a:lnSpc>
            </a:pPr>
            <a:r>
              <a:rPr lang="en-US" sz="4300">
                <a:solidFill>
                  <a:srgbClr val="FFFFFF"/>
                </a:solidFill>
                <a:latin typeface="Klein Bold"/>
                <a:ea typeface="Klein Bold"/>
                <a:cs typeface="Klein Bold"/>
                <a:sym typeface="Klein Bold"/>
              </a:rPr>
              <a:t>Is there any plan that is discontinued after the 5G launch? What is the reason for it?</a:t>
            </a:r>
          </a:p>
          <a:p>
            <a:pPr algn="l">
              <a:lnSpc>
                <a:spcPts val="559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04353"/>
            <a:ext cx="18288000" cy="3608707"/>
          </a:xfrm>
          <a:custGeom>
            <a:avLst/>
            <a:gdLst/>
            <a:ahLst/>
            <a:cxnLst/>
            <a:rect r="r" b="b" t="t" l="l"/>
            <a:pathLst>
              <a:path h="3608707" w="18288000">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grpSp>
        <p:nvGrpSpPr>
          <p:cNvPr name="Group 3" id="3"/>
          <p:cNvGrpSpPr/>
          <p:nvPr/>
        </p:nvGrpSpPr>
        <p:grpSpPr>
          <a:xfrm rot="0">
            <a:off x="218875" y="1927623"/>
            <a:ext cx="10468175" cy="8135850"/>
            <a:chOff x="0" y="0"/>
            <a:chExt cx="2757050" cy="2142775"/>
          </a:xfrm>
        </p:grpSpPr>
        <p:sp>
          <p:nvSpPr>
            <p:cNvPr name="Freeform 4" id="4"/>
            <p:cNvSpPr/>
            <p:nvPr/>
          </p:nvSpPr>
          <p:spPr>
            <a:xfrm flipH="false" flipV="false" rot="0">
              <a:off x="0" y="0"/>
              <a:ext cx="2757050" cy="2142775"/>
            </a:xfrm>
            <a:custGeom>
              <a:avLst/>
              <a:gdLst/>
              <a:ahLst/>
              <a:cxnLst/>
              <a:rect r="r" b="b" t="t" l="l"/>
              <a:pathLst>
                <a:path h="2142775" w="2757050">
                  <a:moveTo>
                    <a:pt x="0" y="0"/>
                  </a:moveTo>
                  <a:lnTo>
                    <a:pt x="2757050" y="0"/>
                  </a:lnTo>
                  <a:lnTo>
                    <a:pt x="2757050" y="2142775"/>
                  </a:lnTo>
                  <a:lnTo>
                    <a:pt x="0" y="2142775"/>
                  </a:lnTo>
                  <a:close/>
                </a:path>
              </a:pathLst>
            </a:custGeom>
            <a:solidFill>
              <a:srgbClr val="153969"/>
            </a:solidFill>
          </p:spPr>
        </p:sp>
        <p:sp>
          <p:nvSpPr>
            <p:cNvPr name="TextBox 5" id="5"/>
            <p:cNvSpPr txBox="true"/>
            <p:nvPr/>
          </p:nvSpPr>
          <p:spPr>
            <a:xfrm>
              <a:off x="0" y="-57150"/>
              <a:ext cx="2757050" cy="2199925"/>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459808" y="2159755"/>
            <a:ext cx="9986309" cy="2174030"/>
          </a:xfrm>
          <a:custGeom>
            <a:avLst/>
            <a:gdLst/>
            <a:ahLst/>
            <a:cxnLst/>
            <a:rect r="r" b="b" t="t" l="l"/>
            <a:pathLst>
              <a:path h="2174030" w="9986309">
                <a:moveTo>
                  <a:pt x="0" y="0"/>
                </a:moveTo>
                <a:lnTo>
                  <a:pt x="9986309" y="0"/>
                </a:lnTo>
                <a:lnTo>
                  <a:pt x="9986309" y="2174029"/>
                </a:lnTo>
                <a:lnTo>
                  <a:pt x="0" y="2174029"/>
                </a:lnTo>
                <a:lnTo>
                  <a:pt x="0" y="0"/>
                </a:lnTo>
                <a:close/>
              </a:path>
            </a:pathLst>
          </a:custGeom>
          <a:blipFill>
            <a:blip r:embed="rId4"/>
            <a:stretch>
              <a:fillRect l="-6035" t="0" r="-982" b="-10315"/>
            </a:stretch>
          </a:blipFill>
        </p:spPr>
      </p:sp>
      <p:sp>
        <p:nvSpPr>
          <p:cNvPr name="Freeform 7" id="7"/>
          <p:cNvSpPr/>
          <p:nvPr/>
        </p:nvSpPr>
        <p:spPr>
          <a:xfrm flipH="false" flipV="false" rot="0">
            <a:off x="459808" y="4782989"/>
            <a:ext cx="9986309" cy="2165010"/>
          </a:xfrm>
          <a:custGeom>
            <a:avLst/>
            <a:gdLst/>
            <a:ahLst/>
            <a:cxnLst/>
            <a:rect r="r" b="b" t="t" l="l"/>
            <a:pathLst>
              <a:path h="2165010" w="9986309">
                <a:moveTo>
                  <a:pt x="0" y="0"/>
                </a:moveTo>
                <a:lnTo>
                  <a:pt x="9986309" y="0"/>
                </a:lnTo>
                <a:lnTo>
                  <a:pt x="9986309" y="2165011"/>
                </a:lnTo>
                <a:lnTo>
                  <a:pt x="0" y="2165011"/>
                </a:lnTo>
                <a:lnTo>
                  <a:pt x="0" y="0"/>
                </a:lnTo>
                <a:close/>
              </a:path>
            </a:pathLst>
          </a:custGeom>
          <a:blipFill>
            <a:blip r:embed="rId5"/>
            <a:stretch>
              <a:fillRect l="-2550" t="0" r="-2975" b="-7841"/>
            </a:stretch>
          </a:blipFill>
        </p:spPr>
      </p:sp>
      <p:sp>
        <p:nvSpPr>
          <p:cNvPr name="Freeform 8" id="8"/>
          <p:cNvSpPr/>
          <p:nvPr/>
        </p:nvSpPr>
        <p:spPr>
          <a:xfrm flipH="false" flipV="false" rot="0">
            <a:off x="459808" y="7300425"/>
            <a:ext cx="9986309" cy="2162766"/>
          </a:xfrm>
          <a:custGeom>
            <a:avLst/>
            <a:gdLst/>
            <a:ahLst/>
            <a:cxnLst/>
            <a:rect r="r" b="b" t="t" l="l"/>
            <a:pathLst>
              <a:path h="2162766" w="9986309">
                <a:moveTo>
                  <a:pt x="0" y="0"/>
                </a:moveTo>
                <a:lnTo>
                  <a:pt x="9986309" y="0"/>
                </a:lnTo>
                <a:lnTo>
                  <a:pt x="9986309" y="2162765"/>
                </a:lnTo>
                <a:lnTo>
                  <a:pt x="0" y="2162765"/>
                </a:lnTo>
                <a:lnTo>
                  <a:pt x="0" y="0"/>
                </a:lnTo>
                <a:close/>
              </a:path>
            </a:pathLst>
          </a:custGeom>
          <a:blipFill>
            <a:blip r:embed="rId6"/>
            <a:stretch>
              <a:fillRect l="-2832" t="0" r="-2548" b="-9154"/>
            </a:stretch>
          </a:blipFill>
        </p:spPr>
      </p:sp>
      <p:grpSp>
        <p:nvGrpSpPr>
          <p:cNvPr name="Group 9" id="9"/>
          <p:cNvGrpSpPr/>
          <p:nvPr/>
        </p:nvGrpSpPr>
        <p:grpSpPr>
          <a:xfrm rot="0">
            <a:off x="10868435" y="1927623"/>
            <a:ext cx="7088379" cy="8135850"/>
            <a:chOff x="0" y="0"/>
            <a:chExt cx="1866898" cy="2142775"/>
          </a:xfrm>
        </p:grpSpPr>
        <p:sp>
          <p:nvSpPr>
            <p:cNvPr name="Freeform 10" id="10"/>
            <p:cNvSpPr/>
            <p:nvPr/>
          </p:nvSpPr>
          <p:spPr>
            <a:xfrm flipH="false" flipV="false" rot="0">
              <a:off x="0" y="0"/>
              <a:ext cx="1866898" cy="2142775"/>
            </a:xfrm>
            <a:custGeom>
              <a:avLst/>
              <a:gdLst/>
              <a:ahLst/>
              <a:cxnLst/>
              <a:rect r="r" b="b" t="t" l="l"/>
              <a:pathLst>
                <a:path h="2142775" w="1866898">
                  <a:moveTo>
                    <a:pt x="55702" y="0"/>
                  </a:moveTo>
                  <a:lnTo>
                    <a:pt x="1811196" y="0"/>
                  </a:lnTo>
                  <a:cubicBezTo>
                    <a:pt x="1841959" y="0"/>
                    <a:pt x="1866898" y="24939"/>
                    <a:pt x="1866898" y="55702"/>
                  </a:cubicBezTo>
                  <a:lnTo>
                    <a:pt x="1866898" y="2087073"/>
                  </a:lnTo>
                  <a:cubicBezTo>
                    <a:pt x="1866898" y="2117837"/>
                    <a:pt x="1841959" y="2142775"/>
                    <a:pt x="1811196" y="2142775"/>
                  </a:cubicBezTo>
                  <a:lnTo>
                    <a:pt x="55702" y="2142775"/>
                  </a:lnTo>
                  <a:cubicBezTo>
                    <a:pt x="24939" y="2142775"/>
                    <a:pt x="0" y="2117837"/>
                    <a:pt x="0" y="2087073"/>
                  </a:cubicBezTo>
                  <a:lnTo>
                    <a:pt x="0" y="55702"/>
                  </a:lnTo>
                  <a:cubicBezTo>
                    <a:pt x="0" y="24939"/>
                    <a:pt x="24939" y="0"/>
                    <a:pt x="55702" y="0"/>
                  </a:cubicBezTo>
                  <a:close/>
                </a:path>
              </a:pathLst>
            </a:custGeom>
            <a:solidFill>
              <a:srgbClr val="FAD3B1"/>
            </a:solidFill>
          </p:spPr>
        </p:sp>
        <p:sp>
          <p:nvSpPr>
            <p:cNvPr name="TextBox 11" id="11"/>
            <p:cNvSpPr txBox="true"/>
            <p:nvPr/>
          </p:nvSpPr>
          <p:spPr>
            <a:xfrm>
              <a:off x="0" y="-57150"/>
              <a:ext cx="1866898" cy="2199925"/>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218875" y="483550"/>
            <a:ext cx="5796513" cy="755015"/>
          </a:xfrm>
          <a:prstGeom prst="rect">
            <a:avLst/>
          </a:prstGeom>
        </p:spPr>
        <p:txBody>
          <a:bodyPr anchor="t" rtlCol="false" tIns="0" lIns="0" bIns="0" rIns="0">
            <a:spAutoFit/>
          </a:bodyPr>
          <a:lstStyle/>
          <a:p>
            <a:pPr algn="l">
              <a:lnSpc>
                <a:spcPts val="6160"/>
              </a:lnSpc>
            </a:pPr>
            <a:r>
              <a:rPr lang="en-US" sz="4400">
                <a:solidFill>
                  <a:srgbClr val="FDFBFB"/>
                </a:solidFill>
                <a:latin typeface="Canva Sans Bold"/>
                <a:ea typeface="Canva Sans Bold"/>
                <a:cs typeface="Canva Sans Bold"/>
                <a:sym typeface="Canva Sans Bold"/>
              </a:rPr>
              <a:t>Cancelled plans</a:t>
            </a:r>
          </a:p>
        </p:txBody>
      </p:sp>
      <p:sp>
        <p:nvSpPr>
          <p:cNvPr name="TextBox 13" id="13"/>
          <p:cNvSpPr txBox="true"/>
          <p:nvPr/>
        </p:nvSpPr>
        <p:spPr>
          <a:xfrm rot="0">
            <a:off x="11150431" y="2121655"/>
            <a:ext cx="1001167"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8:</a:t>
            </a:r>
          </a:p>
        </p:txBody>
      </p:sp>
      <p:sp>
        <p:nvSpPr>
          <p:cNvPr name="TextBox 14" id="14"/>
          <p:cNvSpPr txBox="true"/>
          <p:nvPr/>
        </p:nvSpPr>
        <p:spPr>
          <a:xfrm rot="0">
            <a:off x="11150431" y="2631501"/>
            <a:ext cx="6843984" cy="78930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The pack is cancelled because we know 1GB data pack will not sufficient for 5G users.</a:t>
            </a:r>
          </a:p>
        </p:txBody>
      </p:sp>
      <p:sp>
        <p:nvSpPr>
          <p:cNvPr name="TextBox 15" id="15"/>
          <p:cNvSpPr txBox="true"/>
          <p:nvPr/>
        </p:nvSpPr>
        <p:spPr>
          <a:xfrm rot="0">
            <a:off x="11145370" y="3937546"/>
            <a:ext cx="1011287"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9:</a:t>
            </a:r>
          </a:p>
        </p:txBody>
      </p:sp>
      <p:sp>
        <p:nvSpPr>
          <p:cNvPr name="TextBox 16" id="16"/>
          <p:cNvSpPr txBox="true"/>
          <p:nvPr/>
        </p:nvSpPr>
        <p:spPr>
          <a:xfrm rot="0">
            <a:off x="11150431" y="4638584"/>
            <a:ext cx="6843984" cy="78930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The pack is cancelled because it is mainly for  talktime users not for users who needs network</a:t>
            </a:r>
          </a:p>
        </p:txBody>
      </p:sp>
      <p:sp>
        <p:nvSpPr>
          <p:cNvPr name="TextBox 17" id="17"/>
          <p:cNvSpPr txBox="true"/>
          <p:nvPr/>
        </p:nvSpPr>
        <p:spPr>
          <a:xfrm rot="0">
            <a:off x="11145370" y="5942239"/>
            <a:ext cx="1187797"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10:</a:t>
            </a:r>
          </a:p>
        </p:txBody>
      </p:sp>
      <p:sp>
        <p:nvSpPr>
          <p:cNvPr name="TextBox 18" id="18"/>
          <p:cNvSpPr txBox="true"/>
          <p:nvPr/>
        </p:nvSpPr>
        <p:spPr>
          <a:xfrm rot="0">
            <a:off x="11150431" y="6643277"/>
            <a:ext cx="6843984" cy="198945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I don’t know why  they cancelled it, for me it seems like useful plan. Why I am saying this because per day 6 GB is good for internet using persons. May be the cost of the plan is the reason for cancellation.  </a:t>
            </a:r>
          </a:p>
        </p:txBody>
      </p:sp>
      <p:sp>
        <p:nvSpPr>
          <p:cNvPr name="Freeform 19" id="19"/>
          <p:cNvSpPr/>
          <p:nvPr/>
        </p:nvSpPr>
        <p:spPr>
          <a:xfrm flipH="true" flipV="false" rot="0">
            <a:off x="15296769" y="0"/>
            <a:ext cx="3925062" cy="849241"/>
          </a:xfrm>
          <a:custGeom>
            <a:avLst/>
            <a:gdLst/>
            <a:ahLst/>
            <a:cxnLst/>
            <a:rect r="r" b="b" t="t" l="l"/>
            <a:pathLst>
              <a:path h="849241" w="3925062">
                <a:moveTo>
                  <a:pt x="3925062" y="0"/>
                </a:moveTo>
                <a:lnTo>
                  <a:pt x="0" y="0"/>
                </a:lnTo>
                <a:lnTo>
                  <a:pt x="0" y="849241"/>
                </a:lnTo>
                <a:lnTo>
                  <a:pt x="3925062" y="849241"/>
                </a:lnTo>
                <a:lnTo>
                  <a:pt x="392506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93180" y="4785126"/>
            <a:ext cx="6278177" cy="1963996"/>
            <a:chOff x="0" y="0"/>
            <a:chExt cx="8370902" cy="2618661"/>
          </a:xfrm>
        </p:grpSpPr>
        <p:sp>
          <p:nvSpPr>
            <p:cNvPr name="TextBox 4" id="4"/>
            <p:cNvSpPr txBox="true"/>
            <p:nvPr/>
          </p:nvSpPr>
          <p:spPr>
            <a:xfrm rot="0">
              <a:off x="0" y="-76200"/>
              <a:ext cx="8370902" cy="1494367"/>
            </a:xfrm>
            <a:prstGeom prst="rect">
              <a:avLst/>
            </a:prstGeom>
          </p:spPr>
          <p:txBody>
            <a:bodyPr anchor="t" rtlCol="false" tIns="0" lIns="0" bIns="0" rIns="0">
              <a:spAutoFit/>
            </a:bodyPr>
            <a:lstStyle/>
            <a:p>
              <a:pPr algn="l">
                <a:lnSpc>
                  <a:spcPts val="9099"/>
                </a:lnSpc>
              </a:pPr>
              <a:r>
                <a:rPr lang="en-US" sz="6999">
                  <a:solidFill>
                    <a:srgbClr val="FFFFFF"/>
                  </a:solidFill>
                  <a:latin typeface="Klein Bold"/>
                  <a:ea typeface="Klein Bold"/>
                  <a:cs typeface="Klein Bold"/>
                  <a:sym typeface="Klein Bold"/>
                </a:rPr>
                <a:t>Thank you!!</a:t>
              </a:r>
            </a:p>
          </p:txBody>
        </p:sp>
        <p:sp>
          <p:nvSpPr>
            <p:cNvPr name="TextBox 5" id="5"/>
            <p:cNvSpPr txBox="true"/>
            <p:nvPr/>
          </p:nvSpPr>
          <p:spPr>
            <a:xfrm rot="0">
              <a:off x="0" y="1911060"/>
              <a:ext cx="6930758" cy="707602"/>
            </a:xfrm>
            <a:prstGeom prst="rect">
              <a:avLst/>
            </a:prstGeom>
          </p:spPr>
          <p:txBody>
            <a:bodyPr anchor="t" rtlCol="false" tIns="0" lIns="0" bIns="0" rIns="0">
              <a:spAutoFit/>
            </a:bodyPr>
            <a:lstStyle/>
            <a:p>
              <a:pPr algn="l">
                <a:lnSpc>
                  <a:spcPts val="447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18BAB"/>
        </a:solidFill>
      </p:bgPr>
    </p:bg>
    <p:spTree>
      <p:nvGrpSpPr>
        <p:cNvPr id="1" name=""/>
        <p:cNvGrpSpPr/>
        <p:nvPr/>
      </p:nvGrpSpPr>
      <p:grpSpPr>
        <a:xfrm>
          <a:off x="0" y="0"/>
          <a:ext cx="0" cy="0"/>
          <a:chOff x="0" y="0"/>
          <a:chExt cx="0" cy="0"/>
        </a:xfrm>
      </p:grpSpPr>
      <p:grpSp>
        <p:nvGrpSpPr>
          <p:cNvPr name="Group 2" id="2"/>
          <p:cNvGrpSpPr/>
          <p:nvPr/>
        </p:nvGrpSpPr>
        <p:grpSpPr>
          <a:xfrm rot="0">
            <a:off x="9809000" y="2776259"/>
            <a:ext cx="6907145" cy="868440"/>
            <a:chOff x="0" y="0"/>
            <a:chExt cx="9209527" cy="1157920"/>
          </a:xfrm>
        </p:grpSpPr>
        <p:sp>
          <p:nvSpPr>
            <p:cNvPr name="Freeform 3" id="3"/>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About Telecommunication</a:t>
              </a:r>
            </a:p>
          </p:txBody>
        </p:sp>
        <p:sp>
          <p:nvSpPr>
            <p:cNvPr name="TextBox 5" id="5"/>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sz="1400">
                  <a:solidFill>
                    <a:srgbClr val="2B2B2B"/>
                  </a:solidFill>
                  <a:latin typeface="Agrandir Bold"/>
                  <a:ea typeface="Agrandir Bold"/>
                  <a:cs typeface="Agrandir Bold"/>
                  <a:sym typeface="Agrandir Bold"/>
                </a:rPr>
                <a:t>1</a:t>
              </a:r>
            </a:p>
          </p:txBody>
        </p:sp>
      </p:grpSp>
      <p:grpSp>
        <p:nvGrpSpPr>
          <p:cNvPr name="Group 6" id="6"/>
          <p:cNvGrpSpPr/>
          <p:nvPr/>
        </p:nvGrpSpPr>
        <p:grpSpPr>
          <a:xfrm rot="0">
            <a:off x="9809000" y="4064940"/>
            <a:ext cx="6907145" cy="868440"/>
            <a:chOff x="0" y="0"/>
            <a:chExt cx="9209527" cy="1157920"/>
          </a:xfrm>
        </p:grpSpPr>
        <p:sp>
          <p:nvSpPr>
            <p:cNvPr name="TextBox 7" id="7"/>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Data Exploration</a:t>
              </a:r>
            </a:p>
          </p:txBody>
        </p:sp>
        <p:sp>
          <p:nvSpPr>
            <p:cNvPr name="Freeform 8" id="8"/>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sz="1400">
                  <a:solidFill>
                    <a:srgbClr val="2B2B2B"/>
                  </a:solidFill>
                  <a:latin typeface="Agrandir Bold"/>
                  <a:ea typeface="Agrandir Bold"/>
                  <a:cs typeface="Agrandir Bold"/>
                  <a:sym typeface="Agrandir Bold"/>
                </a:rPr>
                <a:t>2</a:t>
              </a:r>
            </a:p>
          </p:txBody>
        </p:sp>
      </p:grpSp>
      <p:grpSp>
        <p:nvGrpSpPr>
          <p:cNvPr name="Group 10" id="10"/>
          <p:cNvGrpSpPr/>
          <p:nvPr/>
        </p:nvGrpSpPr>
        <p:grpSpPr>
          <a:xfrm rot="0">
            <a:off x="9809000" y="5353620"/>
            <a:ext cx="6907145" cy="868440"/>
            <a:chOff x="0" y="0"/>
            <a:chExt cx="9209527" cy="1157920"/>
          </a:xfrm>
        </p:grpSpPr>
        <p:sp>
          <p:nvSpPr>
            <p:cNvPr name="TextBox 11" id="11"/>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Business Requirements</a:t>
              </a:r>
            </a:p>
          </p:txBody>
        </p:sp>
        <p:sp>
          <p:nvSpPr>
            <p:cNvPr name="Freeform 12" id="12"/>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sz="1400">
                  <a:solidFill>
                    <a:srgbClr val="2B2B2B"/>
                  </a:solidFill>
                  <a:latin typeface="Agrandir Bold"/>
                  <a:ea typeface="Agrandir Bold"/>
                  <a:cs typeface="Agrandir Bold"/>
                  <a:sym typeface="Agrandir Bold"/>
                </a:rPr>
                <a:t>3</a:t>
              </a:r>
            </a:p>
          </p:txBody>
        </p:sp>
      </p:grpSp>
      <p:grpSp>
        <p:nvGrpSpPr>
          <p:cNvPr name="Group 14" id="14"/>
          <p:cNvGrpSpPr/>
          <p:nvPr/>
        </p:nvGrpSpPr>
        <p:grpSpPr>
          <a:xfrm rot="0">
            <a:off x="9809000" y="6642301"/>
            <a:ext cx="6907145" cy="868440"/>
            <a:chOff x="0" y="0"/>
            <a:chExt cx="9209527" cy="1157920"/>
          </a:xfrm>
        </p:grpSpPr>
        <p:sp>
          <p:nvSpPr>
            <p:cNvPr name="TextBox 15" id="15"/>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Explaining Visualization</a:t>
              </a:r>
            </a:p>
          </p:txBody>
        </p:sp>
        <p:sp>
          <p:nvSpPr>
            <p:cNvPr name="Freeform 16" id="16"/>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sz="1400">
                  <a:solidFill>
                    <a:srgbClr val="2B2B2B"/>
                  </a:solidFill>
                  <a:latin typeface="Agrandir Bold"/>
                  <a:ea typeface="Agrandir Bold"/>
                  <a:cs typeface="Agrandir Bold"/>
                  <a:sym typeface="Agrandir Bold"/>
                </a:rPr>
                <a:t>4</a:t>
              </a:r>
            </a:p>
          </p:txBody>
        </p:sp>
      </p:grpSp>
      <p:pic>
        <p:nvPicPr>
          <p:cNvPr name="Picture 18" id="18"/>
          <p:cNvPicPr>
            <a:picLocks noChangeAspect="true"/>
          </p:cNvPicPr>
          <p:nvPr/>
        </p:nvPicPr>
        <p:blipFill>
          <a:blip r:embed="rId4">
            <a:alphaModFix amt="50000"/>
          </a:blip>
          <a:srcRect l="0" t="0" r="0" b="0"/>
          <a:stretch>
            <a:fillRect/>
          </a:stretch>
        </p:blipFill>
        <p:spPr>
          <a:xfrm flipH="false" flipV="false" rot="9720163">
            <a:off x="12752787" y="-3146260"/>
            <a:ext cx="8670039" cy="8654721"/>
          </a:xfrm>
          <a:prstGeom prst="rect">
            <a:avLst/>
          </a:prstGeom>
        </p:spPr>
      </p:pic>
      <p:sp>
        <p:nvSpPr>
          <p:cNvPr name="Freeform 19" id="19"/>
          <p:cNvSpPr/>
          <p:nvPr/>
        </p:nvSpPr>
        <p:spPr>
          <a:xfrm flipH="false" flipV="false" rot="0">
            <a:off x="1058315" y="5353620"/>
            <a:ext cx="3501321" cy="4114800"/>
          </a:xfrm>
          <a:custGeom>
            <a:avLst/>
            <a:gdLst/>
            <a:ahLst/>
            <a:cxnLst/>
            <a:rect r="r" b="b" t="t" l="l"/>
            <a:pathLst>
              <a:path h="4114800" w="3501321">
                <a:moveTo>
                  <a:pt x="0" y="0"/>
                </a:moveTo>
                <a:lnTo>
                  <a:pt x="3501320" y="0"/>
                </a:lnTo>
                <a:lnTo>
                  <a:pt x="35013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1169405" y="2092174"/>
            <a:ext cx="6780460" cy="1756428"/>
            <a:chOff x="0" y="0"/>
            <a:chExt cx="9040614" cy="2341904"/>
          </a:xfrm>
        </p:grpSpPr>
        <p:sp>
          <p:nvSpPr>
            <p:cNvPr name="TextBox 21" id="21"/>
            <p:cNvSpPr txBox="true"/>
            <p:nvPr/>
          </p:nvSpPr>
          <p:spPr>
            <a:xfrm rot="0">
              <a:off x="0" y="-190500"/>
              <a:ext cx="9040614" cy="160020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Agenda</a:t>
              </a:r>
            </a:p>
          </p:txBody>
        </p:sp>
        <p:sp>
          <p:nvSpPr>
            <p:cNvPr name="TextBox 22" id="22"/>
            <p:cNvSpPr txBox="true"/>
            <p:nvPr/>
          </p:nvSpPr>
          <p:spPr>
            <a:xfrm rot="0">
              <a:off x="0" y="16525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ea typeface="Agrandir"/>
                  <a:cs typeface="Agrandir"/>
                  <a:sym typeface="Agrandir"/>
                </a:rPr>
                <a:t>Topics Covered</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C3CB"/>
        </a:solidFill>
      </p:bgPr>
    </p:bg>
    <p:spTree>
      <p:nvGrpSpPr>
        <p:cNvPr id="1" name=""/>
        <p:cNvGrpSpPr/>
        <p:nvPr/>
      </p:nvGrpSpPr>
      <p:grpSpPr>
        <a:xfrm>
          <a:off x="0" y="0"/>
          <a:ext cx="0" cy="0"/>
          <a:chOff x="0" y="0"/>
          <a:chExt cx="0" cy="0"/>
        </a:xfrm>
      </p:grpSpPr>
      <p:sp>
        <p:nvSpPr>
          <p:cNvPr name="TextBox 2" id="2"/>
          <p:cNvSpPr txBox="true"/>
          <p:nvPr/>
        </p:nvSpPr>
        <p:spPr>
          <a:xfrm rot="0">
            <a:off x="4116589" y="228600"/>
            <a:ext cx="9398198" cy="800100"/>
          </a:xfrm>
          <a:prstGeom prst="rect">
            <a:avLst/>
          </a:prstGeom>
        </p:spPr>
        <p:txBody>
          <a:bodyPr anchor="t" rtlCol="false" tIns="0" lIns="0" bIns="0" rIns="0">
            <a:spAutoFit/>
          </a:bodyPr>
          <a:lstStyle/>
          <a:p>
            <a:pPr algn="ctr" marL="0" indent="0" lvl="0">
              <a:lnSpc>
                <a:spcPts val="5280"/>
              </a:lnSpc>
              <a:spcBef>
                <a:spcPct val="0"/>
              </a:spcBef>
            </a:pPr>
            <a:r>
              <a:rPr lang="en-US" sz="4400">
                <a:solidFill>
                  <a:srgbClr val="2B2B2B"/>
                </a:solidFill>
                <a:latin typeface="Agrandir"/>
                <a:ea typeface="Agrandir"/>
                <a:cs typeface="Agrandir"/>
                <a:sym typeface="Agrandir"/>
              </a:rPr>
              <a:t>About Telecommunication</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6824794" y="3969239"/>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5" id="5"/>
          <p:cNvSpPr txBox="true"/>
          <p:nvPr/>
        </p:nvSpPr>
        <p:spPr>
          <a:xfrm rot="0">
            <a:off x="820518" y="4026389"/>
            <a:ext cx="14171411" cy="3235700"/>
          </a:xfrm>
          <a:prstGeom prst="rect">
            <a:avLst/>
          </a:prstGeom>
        </p:spPr>
        <p:txBody>
          <a:bodyPr anchor="t" rtlCol="false" tIns="0" lIns="0" bIns="0" rIns="0">
            <a:spAutoFit/>
          </a:bodyPr>
          <a:lstStyle/>
          <a:p>
            <a:pPr algn="l">
              <a:lnSpc>
                <a:spcPts val="3688"/>
              </a:lnSpc>
            </a:pPr>
            <a:r>
              <a:rPr lang="en-US" sz="2634">
                <a:solidFill>
                  <a:srgbClr val="2B2B2B"/>
                </a:solidFill>
                <a:latin typeface="Canva Sans"/>
                <a:ea typeface="Canva Sans"/>
                <a:cs typeface="Canva Sans"/>
                <a:sym typeface="Canva Sans"/>
              </a:rPr>
              <a:t>The mobile network has evolve</a:t>
            </a:r>
            <a:r>
              <a:rPr lang="en-US" sz="2634">
                <a:solidFill>
                  <a:srgbClr val="2B2B2B"/>
                </a:solidFill>
                <a:latin typeface="Canva Sans"/>
                <a:ea typeface="Canva Sans"/>
                <a:cs typeface="Canva Sans"/>
                <a:sym typeface="Canva Sans"/>
              </a:rPr>
              <a:t>d through several generations, each bringing significant improvements in speed, capacity, and functionality:</a:t>
            </a:r>
          </a:p>
          <a:p>
            <a:pPr algn="l" marL="568824" indent="-284412" lvl="1">
              <a:lnSpc>
                <a:spcPts val="3688"/>
              </a:lnSpc>
              <a:buFont typeface="Arial"/>
              <a:buChar char="•"/>
            </a:pPr>
            <a:r>
              <a:rPr lang="en-US" sz="2634">
                <a:solidFill>
                  <a:srgbClr val="2B2B2B"/>
                </a:solidFill>
                <a:latin typeface="Canva Sans"/>
                <a:ea typeface="Canva Sans"/>
                <a:cs typeface="Canva Sans"/>
                <a:sym typeface="Canva Sans"/>
              </a:rPr>
              <a:t>1G: Analog voice calls.</a:t>
            </a:r>
          </a:p>
          <a:p>
            <a:pPr algn="l" marL="568824" indent="-284412" lvl="1">
              <a:lnSpc>
                <a:spcPts val="3688"/>
              </a:lnSpc>
              <a:buFont typeface="Arial"/>
              <a:buChar char="•"/>
            </a:pPr>
            <a:r>
              <a:rPr lang="en-US" sz="2634">
                <a:solidFill>
                  <a:srgbClr val="2B2B2B"/>
                </a:solidFill>
                <a:latin typeface="Canva Sans"/>
                <a:ea typeface="Canva Sans"/>
                <a:cs typeface="Canva Sans"/>
                <a:sym typeface="Canva Sans"/>
              </a:rPr>
              <a:t>2G: Digital voice calls, text messaging (SMS).</a:t>
            </a:r>
          </a:p>
          <a:p>
            <a:pPr algn="l" marL="568824" indent="-284412" lvl="1">
              <a:lnSpc>
                <a:spcPts val="3688"/>
              </a:lnSpc>
              <a:buFont typeface="Arial"/>
              <a:buChar char="•"/>
            </a:pPr>
            <a:r>
              <a:rPr lang="en-US" sz="2634">
                <a:solidFill>
                  <a:srgbClr val="2B2B2B"/>
                </a:solidFill>
                <a:latin typeface="Canva Sans"/>
                <a:ea typeface="Canva Sans"/>
                <a:cs typeface="Canva Sans"/>
                <a:sym typeface="Canva Sans"/>
              </a:rPr>
              <a:t>3G: Mobile internet access, video calling.</a:t>
            </a:r>
          </a:p>
          <a:p>
            <a:pPr algn="l" marL="568824" indent="-284412" lvl="1">
              <a:lnSpc>
                <a:spcPts val="3688"/>
              </a:lnSpc>
              <a:buFont typeface="Arial"/>
              <a:buChar char="•"/>
            </a:pPr>
            <a:r>
              <a:rPr lang="en-US" sz="2634">
                <a:solidFill>
                  <a:srgbClr val="2B2B2B"/>
                </a:solidFill>
                <a:latin typeface="Canva Sans"/>
                <a:ea typeface="Canva Sans"/>
                <a:cs typeface="Canva Sans"/>
                <a:sym typeface="Canva Sans"/>
              </a:rPr>
              <a:t>4G: High-speed internet, enhanced multimedia, and better connectivity.</a:t>
            </a:r>
          </a:p>
          <a:p>
            <a:pPr algn="ctr">
              <a:lnSpc>
                <a:spcPts val="3688"/>
              </a:lnSpc>
            </a:pPr>
          </a:p>
        </p:txBody>
      </p:sp>
      <p:sp>
        <p:nvSpPr>
          <p:cNvPr name="Freeform 6" id="6"/>
          <p:cNvSpPr/>
          <p:nvPr/>
        </p:nvSpPr>
        <p:spPr>
          <a:xfrm flipH="false" flipV="false" rot="0">
            <a:off x="13563461" y="5559362"/>
            <a:ext cx="3695839" cy="4114800"/>
          </a:xfrm>
          <a:custGeom>
            <a:avLst/>
            <a:gdLst/>
            <a:ahLst/>
            <a:cxnLst/>
            <a:rect r="r" b="b" t="t" l="l"/>
            <a:pathLst>
              <a:path h="4114800" w="3695839">
                <a:moveTo>
                  <a:pt x="0" y="0"/>
                </a:moveTo>
                <a:lnTo>
                  <a:pt x="3695839" y="0"/>
                </a:lnTo>
                <a:lnTo>
                  <a:pt x="36958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85248" y="1219701"/>
            <a:ext cx="4822775" cy="464818"/>
          </a:xfrm>
          <a:prstGeom prst="rect">
            <a:avLst/>
          </a:prstGeom>
        </p:spPr>
        <p:txBody>
          <a:bodyPr anchor="t" rtlCol="false" tIns="0" lIns="0" bIns="0" rIns="0">
            <a:spAutoFit/>
          </a:bodyPr>
          <a:lstStyle/>
          <a:p>
            <a:pPr algn="ctr">
              <a:lnSpc>
                <a:spcPts val="3780"/>
              </a:lnSpc>
            </a:pPr>
            <a:r>
              <a:rPr lang="en-US" sz="2700">
                <a:solidFill>
                  <a:srgbClr val="2B2B2B"/>
                </a:solidFill>
                <a:latin typeface="Canva Sans Bold"/>
                <a:ea typeface="Canva Sans Bold"/>
                <a:cs typeface="Canva Sans Bold"/>
                <a:sym typeface="Canva Sans Bold"/>
              </a:rPr>
              <a:t>What is Telecommunication?</a:t>
            </a:r>
          </a:p>
        </p:txBody>
      </p:sp>
      <p:sp>
        <p:nvSpPr>
          <p:cNvPr name="TextBox 8" id="8"/>
          <p:cNvSpPr txBox="true"/>
          <p:nvPr/>
        </p:nvSpPr>
        <p:spPr>
          <a:xfrm rot="0">
            <a:off x="820518" y="1765583"/>
            <a:ext cx="16880949" cy="1308099"/>
          </a:xfrm>
          <a:prstGeom prst="rect">
            <a:avLst/>
          </a:prstGeom>
        </p:spPr>
        <p:txBody>
          <a:bodyPr anchor="t" rtlCol="false" tIns="0" lIns="0" bIns="0" rIns="0">
            <a:spAutoFit/>
          </a:bodyPr>
          <a:lstStyle/>
          <a:p>
            <a:pPr algn="l">
              <a:lnSpc>
                <a:spcPts val="3500"/>
              </a:lnSpc>
            </a:pPr>
            <a:r>
              <a:rPr lang="en-US" sz="2500">
                <a:solidFill>
                  <a:srgbClr val="2B2B2B"/>
                </a:solidFill>
                <a:latin typeface="Canva Sans"/>
                <a:ea typeface="Canva Sans"/>
                <a:cs typeface="Canva Sans"/>
                <a:sym typeface="Canva Sans"/>
              </a:rPr>
              <a:t>Telecommunication (telecom) services refer to the transmission of information over distances for communication. These services include phone calls, internet access, and broadcasting, using various technologies such as fiber optics, satellites, and mobile networks.</a:t>
            </a:r>
          </a:p>
        </p:txBody>
      </p:sp>
      <p:sp>
        <p:nvSpPr>
          <p:cNvPr name="TextBox 9" id="9"/>
          <p:cNvSpPr txBox="true"/>
          <p:nvPr/>
        </p:nvSpPr>
        <p:spPr>
          <a:xfrm rot="0">
            <a:off x="244629" y="3361546"/>
            <a:ext cx="5104015" cy="464818"/>
          </a:xfrm>
          <a:prstGeom prst="rect">
            <a:avLst/>
          </a:prstGeom>
        </p:spPr>
        <p:txBody>
          <a:bodyPr anchor="t" rtlCol="false" tIns="0" lIns="0" bIns="0" rIns="0">
            <a:spAutoFit/>
          </a:bodyPr>
          <a:lstStyle/>
          <a:p>
            <a:pPr algn="l">
              <a:lnSpc>
                <a:spcPts val="3780"/>
              </a:lnSpc>
            </a:pPr>
            <a:r>
              <a:rPr lang="en-US" sz="2700">
                <a:solidFill>
                  <a:srgbClr val="2B2B2B"/>
                </a:solidFill>
                <a:latin typeface="Canva Sans Bold"/>
                <a:ea typeface="Canva Sans Bold"/>
                <a:cs typeface="Canva Sans Bold"/>
                <a:sym typeface="Canva Sans Bold"/>
              </a:rPr>
              <a:t>Evolution of Mobile Networks</a:t>
            </a:r>
          </a:p>
        </p:txBody>
      </p:sp>
      <p:sp>
        <p:nvSpPr>
          <p:cNvPr name="TextBox 10" id="10"/>
          <p:cNvSpPr txBox="true"/>
          <p:nvPr/>
        </p:nvSpPr>
        <p:spPr>
          <a:xfrm rot="0">
            <a:off x="244629" y="7002668"/>
            <a:ext cx="4314527" cy="471218"/>
          </a:xfrm>
          <a:prstGeom prst="rect">
            <a:avLst/>
          </a:prstGeom>
        </p:spPr>
        <p:txBody>
          <a:bodyPr anchor="t" rtlCol="false" tIns="0" lIns="0" bIns="0" rIns="0">
            <a:spAutoFit/>
          </a:bodyPr>
          <a:lstStyle/>
          <a:p>
            <a:pPr algn="l">
              <a:lnSpc>
                <a:spcPts val="3952"/>
              </a:lnSpc>
            </a:pPr>
            <a:r>
              <a:rPr lang="en-US" sz="2823">
                <a:solidFill>
                  <a:srgbClr val="2B2B2B"/>
                </a:solidFill>
                <a:latin typeface="Canva Sans Bold"/>
                <a:ea typeface="Canva Sans Bold"/>
                <a:cs typeface="Canva Sans Bold"/>
                <a:sym typeface="Canva Sans Bold"/>
              </a:rPr>
              <a:t>Transition from 4G to 5G</a:t>
            </a:r>
          </a:p>
        </p:txBody>
      </p:sp>
      <p:sp>
        <p:nvSpPr>
          <p:cNvPr name="TextBox 11" id="11"/>
          <p:cNvSpPr txBox="true"/>
          <p:nvPr/>
        </p:nvSpPr>
        <p:spPr>
          <a:xfrm rot="0">
            <a:off x="823398" y="7559612"/>
            <a:ext cx="3946475" cy="174624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Speed and capacity</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Latency</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Network Capacity</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Reliability &amp; Efficiency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8062521" y="2112153"/>
            <a:ext cx="1675260" cy="181247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5635686" y="6362376"/>
            <a:ext cx="1623614" cy="181247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3088429" y="6469145"/>
            <a:ext cx="1812471" cy="1598933"/>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0">
            <a:off x="10541172" y="6547521"/>
            <a:ext cx="1812471" cy="1442182"/>
          </a:xfrm>
          <a:prstGeom prst="rect">
            <a:avLst/>
          </a:prstGeom>
        </p:spPr>
      </p:pic>
      <p:pic>
        <p:nvPicPr>
          <p:cNvPr name="Picture 6" id="6"/>
          <p:cNvPicPr>
            <a:picLocks noChangeAspect="true"/>
          </p:cNvPicPr>
          <p:nvPr/>
        </p:nvPicPr>
        <p:blipFill>
          <a:blip r:embed="rId6">
            <a:alphaModFix amt="25000"/>
          </a:blip>
          <a:srcRect l="0" t="0" r="0" b="0"/>
          <a:stretch>
            <a:fillRect/>
          </a:stretch>
        </p:blipFill>
        <p:spPr>
          <a:xfrm flipH="false" flipV="false" rot="0">
            <a:off x="8044179" y="6362376"/>
            <a:ext cx="1762207" cy="1812471"/>
          </a:xfrm>
          <a:prstGeom prst="rect">
            <a:avLst/>
          </a:prstGeom>
        </p:spPr>
      </p:pic>
      <p:pic>
        <p:nvPicPr>
          <p:cNvPr name="Picture 7" id="7"/>
          <p:cNvPicPr>
            <a:picLocks noChangeAspect="true"/>
          </p:cNvPicPr>
          <p:nvPr/>
        </p:nvPicPr>
        <p:blipFill>
          <a:blip r:embed="rId7">
            <a:alphaModFix amt="25000"/>
          </a:blip>
          <a:srcRect l="0" t="0" r="0" b="0"/>
          <a:stretch>
            <a:fillRect/>
          </a:stretch>
        </p:blipFill>
        <p:spPr>
          <a:xfrm flipH="false" flipV="false" rot="0">
            <a:off x="15516417" y="4867275"/>
            <a:ext cx="1812471" cy="1776742"/>
          </a:xfrm>
          <a:prstGeom prst="rect">
            <a:avLst/>
          </a:prstGeom>
        </p:spPr>
      </p:pic>
      <p:pic>
        <p:nvPicPr>
          <p:cNvPr name="Picture 8" id="8"/>
          <p:cNvPicPr>
            <a:picLocks noChangeAspect="true"/>
          </p:cNvPicPr>
          <p:nvPr/>
        </p:nvPicPr>
        <p:blipFill>
          <a:blip r:embed="rId8">
            <a:alphaModFix amt="25000"/>
          </a:blip>
          <a:srcRect l="0" t="0" r="0" b="0"/>
          <a:stretch>
            <a:fillRect/>
          </a:stretch>
        </p:blipFill>
        <p:spPr>
          <a:xfrm flipH="false" flipV="false" rot="0">
            <a:off x="12939517" y="4527914"/>
            <a:ext cx="1812471" cy="1344737"/>
          </a:xfrm>
          <a:prstGeom prst="rect">
            <a:avLst/>
          </a:prstGeom>
        </p:spPr>
      </p:pic>
      <p:pic>
        <p:nvPicPr>
          <p:cNvPr name="Picture 9" id="9"/>
          <p:cNvPicPr>
            <a:picLocks noChangeAspect="true"/>
          </p:cNvPicPr>
          <p:nvPr/>
        </p:nvPicPr>
        <p:blipFill>
          <a:blip r:embed="rId9">
            <a:alphaModFix amt="25000"/>
          </a:blip>
          <a:srcRect l="0" t="0" r="0" b="0"/>
          <a:stretch>
            <a:fillRect/>
          </a:stretch>
        </p:blipFill>
        <p:spPr>
          <a:xfrm flipH="false" flipV="false" rot="0">
            <a:off x="15516417" y="2112153"/>
            <a:ext cx="1742883" cy="1812471"/>
          </a:xfrm>
          <a:prstGeom prst="rect">
            <a:avLst/>
          </a:prstGeom>
        </p:spPr>
      </p:pic>
      <p:pic>
        <p:nvPicPr>
          <p:cNvPr name="Picture 10" id="10"/>
          <p:cNvPicPr>
            <a:picLocks noChangeAspect="true"/>
          </p:cNvPicPr>
          <p:nvPr/>
        </p:nvPicPr>
        <p:blipFill>
          <a:blip r:embed="rId10">
            <a:alphaModFix amt="25000"/>
          </a:blip>
          <a:srcRect l="0" t="0" r="0" b="0"/>
          <a:stretch>
            <a:fillRect/>
          </a:stretch>
        </p:blipFill>
        <p:spPr>
          <a:xfrm flipH="false" flipV="false" rot="0">
            <a:off x="10432205" y="4363179"/>
            <a:ext cx="1812471" cy="1674207"/>
          </a:xfrm>
          <a:prstGeom prst="rect">
            <a:avLst/>
          </a:prstGeom>
        </p:spPr>
      </p:pic>
      <p:pic>
        <p:nvPicPr>
          <p:cNvPr name="Picture 11" id="11"/>
          <p:cNvPicPr>
            <a:picLocks noChangeAspect="true"/>
          </p:cNvPicPr>
          <p:nvPr/>
        </p:nvPicPr>
        <p:blipFill>
          <a:blip r:embed="rId11">
            <a:alphaModFix amt="25000"/>
          </a:blip>
          <a:srcRect l="0" t="0" r="0" b="0"/>
          <a:stretch>
            <a:fillRect/>
          </a:stretch>
        </p:blipFill>
        <p:spPr>
          <a:xfrm flipH="false" flipV="false" rot="0">
            <a:off x="8019047" y="4294046"/>
            <a:ext cx="1718317" cy="1812471"/>
          </a:xfrm>
          <a:prstGeom prst="rect">
            <a:avLst/>
          </a:prstGeom>
        </p:spPr>
      </p:pic>
      <p:pic>
        <p:nvPicPr>
          <p:cNvPr name="Picture 12" id="12"/>
          <p:cNvPicPr>
            <a:picLocks noChangeAspect="true"/>
          </p:cNvPicPr>
          <p:nvPr/>
        </p:nvPicPr>
        <p:blipFill>
          <a:blip r:embed="rId12">
            <a:alphaModFix amt="25000"/>
          </a:blip>
          <a:srcRect l="0" t="0" r="0" b="0"/>
          <a:stretch>
            <a:fillRect/>
          </a:stretch>
        </p:blipFill>
        <p:spPr>
          <a:xfrm flipH="false" flipV="false" rot="0">
            <a:off x="13492810" y="2113754"/>
            <a:ext cx="1812471" cy="1809269"/>
          </a:xfrm>
          <a:prstGeom prst="rect">
            <a:avLst/>
          </a:prstGeom>
        </p:spPr>
      </p:pic>
      <p:pic>
        <p:nvPicPr>
          <p:cNvPr name="Picture 13" id="13"/>
          <p:cNvPicPr>
            <a:picLocks noChangeAspect="true"/>
          </p:cNvPicPr>
          <p:nvPr/>
        </p:nvPicPr>
        <p:blipFill>
          <a:blip r:embed="rId13">
            <a:alphaModFix amt="25000"/>
          </a:blip>
          <a:srcRect l="0" t="0" r="0" b="0"/>
          <a:stretch>
            <a:fillRect/>
          </a:stretch>
        </p:blipFill>
        <p:spPr>
          <a:xfrm flipH="false" flipV="false" rot="0">
            <a:off x="11972523" y="2112153"/>
            <a:ext cx="1309152" cy="1812471"/>
          </a:xfrm>
          <a:prstGeom prst="rect">
            <a:avLst/>
          </a:prstGeom>
        </p:spPr>
      </p:pic>
      <p:pic>
        <p:nvPicPr>
          <p:cNvPr name="Picture 14" id="14"/>
          <p:cNvPicPr>
            <a:picLocks noChangeAspect="true"/>
          </p:cNvPicPr>
          <p:nvPr/>
        </p:nvPicPr>
        <p:blipFill>
          <a:blip r:embed="rId14">
            <a:alphaModFix amt="25000"/>
          </a:blip>
          <a:srcRect l="0" t="0" r="0" b="0"/>
          <a:stretch>
            <a:fillRect/>
          </a:stretch>
        </p:blipFill>
        <p:spPr>
          <a:xfrm flipH="false" flipV="false" rot="0">
            <a:off x="9948916" y="2160875"/>
            <a:ext cx="1812471" cy="1715027"/>
          </a:xfrm>
          <a:prstGeom prst="rect">
            <a:avLst/>
          </a:prstGeom>
        </p:spPr>
      </p:pic>
      <p:sp>
        <p:nvSpPr>
          <p:cNvPr name="TextBox 15" id="15"/>
          <p:cNvSpPr txBox="true"/>
          <p:nvPr/>
        </p:nvSpPr>
        <p:spPr>
          <a:xfrm rot="0">
            <a:off x="790533" y="5834551"/>
            <a:ext cx="14845153" cy="1683753"/>
          </a:xfrm>
          <a:prstGeom prst="rect">
            <a:avLst/>
          </a:prstGeom>
        </p:spPr>
        <p:txBody>
          <a:bodyPr anchor="t" rtlCol="false" tIns="0" lIns="0" bIns="0" rIns="0">
            <a:spAutoFit/>
          </a:bodyPr>
          <a:lstStyle/>
          <a:p>
            <a:pPr algn="l">
              <a:lnSpc>
                <a:spcPts val="3387"/>
              </a:lnSpc>
            </a:pPr>
            <a:r>
              <a:rPr lang="en-US" sz="2419">
                <a:solidFill>
                  <a:srgbClr val="2B2B2B"/>
                </a:solidFill>
                <a:latin typeface="Canva Sans"/>
                <a:ea typeface="Canva Sans"/>
                <a:cs typeface="Canva Sans"/>
                <a:sym typeface="Canva Sans"/>
              </a:rPr>
              <a:t>Data modeling is a crucial step in the design of a database system. It involves creating a visual representation of the data structures and relationships that will be stored in a database. This process ensures that data is organized in a way that facilitates efficient retrieval, manipulation, and storage.</a:t>
            </a:r>
          </a:p>
        </p:txBody>
      </p:sp>
      <p:pic>
        <p:nvPicPr>
          <p:cNvPr name="Picture 16" id="16"/>
          <p:cNvPicPr>
            <a:picLocks noChangeAspect="true"/>
          </p:cNvPicPr>
          <p:nvPr/>
        </p:nvPicPr>
        <p:blipFill>
          <a:blip r:embed="rId12">
            <a:alphaModFix amt="50000"/>
          </a:blip>
          <a:srcRect l="0" t="0" r="0" b="0"/>
          <a:stretch>
            <a:fillRect/>
          </a:stretch>
        </p:blipFill>
        <p:spPr>
          <a:xfrm flipH="false" flipV="false" rot="9720163">
            <a:off x="-1255257" y="7634234"/>
            <a:ext cx="8670039" cy="8654721"/>
          </a:xfrm>
          <a:prstGeom prst="rect">
            <a:avLst/>
          </a:prstGeom>
        </p:spPr>
      </p:pic>
      <p:sp>
        <p:nvSpPr>
          <p:cNvPr name="Freeform 17" id="17"/>
          <p:cNvSpPr/>
          <p:nvPr/>
        </p:nvSpPr>
        <p:spPr>
          <a:xfrm flipH="false" flipV="false" rot="0">
            <a:off x="14751988" y="1028700"/>
            <a:ext cx="3495250" cy="8077258"/>
          </a:xfrm>
          <a:custGeom>
            <a:avLst/>
            <a:gdLst/>
            <a:ahLst/>
            <a:cxnLst/>
            <a:rect r="r" b="b" t="t" l="l"/>
            <a:pathLst>
              <a:path h="8077258" w="3495250">
                <a:moveTo>
                  <a:pt x="0" y="0"/>
                </a:moveTo>
                <a:lnTo>
                  <a:pt x="3495250" y="0"/>
                </a:lnTo>
                <a:lnTo>
                  <a:pt x="3495250" y="8077258"/>
                </a:lnTo>
                <a:lnTo>
                  <a:pt x="0" y="80772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2526825" y="-133350"/>
            <a:ext cx="12702761" cy="885825"/>
          </a:xfrm>
          <a:prstGeom prst="rect">
            <a:avLst/>
          </a:prstGeom>
        </p:spPr>
        <p:txBody>
          <a:bodyPr anchor="t" rtlCol="false" tIns="0" lIns="0" bIns="0" rIns="0">
            <a:spAutoFit/>
          </a:bodyPr>
          <a:lstStyle/>
          <a:p>
            <a:pPr algn="ctr" marL="0" indent="0" lvl="0">
              <a:lnSpc>
                <a:spcPts val="5973"/>
              </a:lnSpc>
              <a:spcBef>
                <a:spcPct val="0"/>
              </a:spcBef>
            </a:pPr>
            <a:r>
              <a:rPr lang="en-US" sz="4978">
                <a:solidFill>
                  <a:srgbClr val="2B2B2B"/>
                </a:solidFill>
                <a:latin typeface="Agrandir"/>
                <a:ea typeface="Agrandir"/>
                <a:cs typeface="Agrandir"/>
                <a:sym typeface="Agrandir"/>
              </a:rPr>
              <a:t>Data Exploration</a:t>
            </a:r>
          </a:p>
        </p:txBody>
      </p:sp>
      <p:sp>
        <p:nvSpPr>
          <p:cNvPr name="TextBox 19" id="19"/>
          <p:cNvSpPr txBox="true"/>
          <p:nvPr/>
        </p:nvSpPr>
        <p:spPr>
          <a:xfrm rot="0">
            <a:off x="418567" y="1096621"/>
            <a:ext cx="2661196" cy="464818"/>
          </a:xfrm>
          <a:prstGeom prst="rect">
            <a:avLst/>
          </a:prstGeom>
        </p:spPr>
        <p:txBody>
          <a:bodyPr anchor="t" rtlCol="false" tIns="0" lIns="0" bIns="0" rIns="0">
            <a:spAutoFit/>
          </a:bodyPr>
          <a:lstStyle/>
          <a:p>
            <a:pPr algn="ctr">
              <a:lnSpc>
                <a:spcPts val="3780"/>
              </a:lnSpc>
            </a:pPr>
            <a:r>
              <a:rPr lang="en-US" sz="2700">
                <a:solidFill>
                  <a:srgbClr val="2B2B2B"/>
                </a:solidFill>
                <a:latin typeface="Canva Sans Bold"/>
                <a:ea typeface="Canva Sans Bold"/>
                <a:cs typeface="Canva Sans Bold"/>
                <a:sym typeface="Canva Sans Bold"/>
              </a:rPr>
              <a:t>Dataset Details:</a:t>
            </a:r>
          </a:p>
        </p:txBody>
      </p:sp>
      <p:sp>
        <p:nvSpPr>
          <p:cNvPr name="TextBox 20" id="20"/>
          <p:cNvSpPr txBox="true"/>
          <p:nvPr/>
        </p:nvSpPr>
        <p:spPr>
          <a:xfrm rot="0">
            <a:off x="807567" y="1669445"/>
            <a:ext cx="12388751" cy="2547626"/>
          </a:xfrm>
          <a:prstGeom prst="rect">
            <a:avLst/>
          </a:prstGeom>
        </p:spPr>
        <p:txBody>
          <a:bodyPr anchor="t" rtlCol="false" tIns="0" lIns="0" bIns="0" rIns="0">
            <a:spAutoFit/>
          </a:bodyPr>
          <a:lstStyle/>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Dim Cities</a:t>
            </a:r>
            <a:r>
              <a:rPr lang="en-US" sz="2449">
                <a:solidFill>
                  <a:srgbClr val="2B2B2B"/>
                </a:solidFill>
                <a:latin typeface="Canva Sans"/>
                <a:ea typeface="Canva Sans"/>
                <a:cs typeface="Canva Sans"/>
                <a:sym typeface="Canva Sans"/>
              </a:rPr>
              <a:t> - This table contains the list of city code and name </a:t>
            </a:r>
          </a:p>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Dim dates </a:t>
            </a:r>
            <a:r>
              <a:rPr lang="en-US" sz="2449">
                <a:solidFill>
                  <a:srgbClr val="2B2B2B"/>
                </a:solidFill>
                <a:latin typeface="Canva Sans"/>
                <a:ea typeface="Canva Sans"/>
                <a:cs typeface="Canva Sans"/>
                <a:sym typeface="Canva Sans"/>
              </a:rPr>
              <a:t>- This table contains the whole date includes before 5G and after 5G.</a:t>
            </a:r>
          </a:p>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Dim plan</a:t>
            </a:r>
            <a:r>
              <a:rPr lang="en-US" sz="2449">
                <a:solidFill>
                  <a:srgbClr val="2B2B2B"/>
                </a:solidFill>
                <a:latin typeface="Canva Sans"/>
                <a:ea typeface="Canva Sans"/>
                <a:cs typeface="Canva Sans"/>
                <a:sym typeface="Canva Sans"/>
              </a:rPr>
              <a:t> - This gives the plan description.</a:t>
            </a:r>
          </a:p>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Market Share</a:t>
            </a:r>
            <a:r>
              <a:rPr lang="en-US" sz="2449">
                <a:solidFill>
                  <a:srgbClr val="2B2B2B"/>
                </a:solidFill>
                <a:latin typeface="Canva Sans"/>
                <a:ea typeface="Canva Sans"/>
                <a:cs typeface="Canva Sans"/>
                <a:sym typeface="Canva Sans"/>
              </a:rPr>
              <a:t> - Details  about the market share</a:t>
            </a:r>
          </a:p>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Plan revenue</a:t>
            </a:r>
            <a:r>
              <a:rPr lang="en-US" sz="2449">
                <a:solidFill>
                  <a:srgbClr val="2B2B2B"/>
                </a:solidFill>
                <a:latin typeface="Canva Sans"/>
                <a:ea typeface="Canva Sans"/>
                <a:cs typeface="Canva Sans"/>
                <a:sym typeface="Canva Sans"/>
              </a:rPr>
              <a:t> - Details of plan’s revenue</a:t>
            </a:r>
          </a:p>
          <a:p>
            <a:pPr algn="l" marL="528904" indent="-264452" lvl="1">
              <a:lnSpc>
                <a:spcPts val="3429"/>
              </a:lnSpc>
              <a:buFont typeface="Arial"/>
              <a:buChar char="•"/>
            </a:pPr>
            <a:r>
              <a:rPr lang="en-US" sz="2449">
                <a:solidFill>
                  <a:srgbClr val="2B2B2B"/>
                </a:solidFill>
                <a:latin typeface="Canva Sans Bold"/>
                <a:ea typeface="Canva Sans Bold"/>
                <a:cs typeface="Canva Sans Bold"/>
                <a:sym typeface="Canva Sans Bold"/>
              </a:rPr>
              <a:t>Wavecon metrics </a:t>
            </a:r>
            <a:r>
              <a:rPr lang="en-US" sz="2449">
                <a:solidFill>
                  <a:srgbClr val="2B2B2B"/>
                </a:solidFill>
                <a:latin typeface="Canva Sans"/>
                <a:ea typeface="Canva Sans"/>
                <a:cs typeface="Canva Sans"/>
                <a:sym typeface="Canva Sans"/>
              </a:rPr>
              <a:t>- Has active users and count of unsubscribed users.</a:t>
            </a:r>
          </a:p>
        </p:txBody>
      </p:sp>
      <p:sp>
        <p:nvSpPr>
          <p:cNvPr name="TextBox 21" id="21"/>
          <p:cNvSpPr txBox="true"/>
          <p:nvPr/>
        </p:nvSpPr>
        <p:spPr>
          <a:xfrm rot="0">
            <a:off x="433301" y="5086350"/>
            <a:ext cx="2646462" cy="464818"/>
          </a:xfrm>
          <a:prstGeom prst="rect">
            <a:avLst/>
          </a:prstGeom>
        </p:spPr>
        <p:txBody>
          <a:bodyPr anchor="t" rtlCol="false" tIns="0" lIns="0" bIns="0" rIns="0">
            <a:spAutoFit/>
          </a:bodyPr>
          <a:lstStyle/>
          <a:p>
            <a:pPr algn="ctr">
              <a:lnSpc>
                <a:spcPts val="3780"/>
              </a:lnSpc>
            </a:pPr>
            <a:r>
              <a:rPr lang="en-US" sz="2700">
                <a:solidFill>
                  <a:srgbClr val="2B2B2B"/>
                </a:solidFill>
                <a:latin typeface="Canva Sans Bold"/>
                <a:ea typeface="Canva Sans Bold"/>
                <a:cs typeface="Canva Sans Bold"/>
                <a:sym typeface="Canva Sans Bold"/>
              </a:rPr>
              <a:t>Data modelling: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480896" y="-2316188"/>
            <a:ext cx="18768896" cy="13035852"/>
          </a:xfrm>
          <a:custGeom>
            <a:avLst/>
            <a:gdLst/>
            <a:ahLst/>
            <a:cxnLst/>
            <a:rect r="r" b="b" t="t" l="l"/>
            <a:pathLst>
              <a:path h="13035852" w="18768896">
                <a:moveTo>
                  <a:pt x="0" y="0"/>
                </a:moveTo>
                <a:lnTo>
                  <a:pt x="18768896" y="0"/>
                </a:lnTo>
                <a:lnTo>
                  <a:pt x="18768896" y="13035852"/>
                </a:lnTo>
                <a:lnTo>
                  <a:pt x="0" y="13035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1028" y="1107796"/>
            <a:ext cx="10425501" cy="8163153"/>
            <a:chOff x="0" y="0"/>
            <a:chExt cx="14804387" cy="11591815"/>
          </a:xfrm>
        </p:grpSpPr>
        <p:sp>
          <p:nvSpPr>
            <p:cNvPr name="Freeform 4" id="4"/>
            <p:cNvSpPr/>
            <p:nvPr/>
          </p:nvSpPr>
          <p:spPr>
            <a:xfrm flipH="false" flipV="false" rot="0">
              <a:off x="-127" y="127"/>
              <a:ext cx="14804261" cy="11598800"/>
            </a:xfrm>
            <a:custGeom>
              <a:avLst/>
              <a:gdLst/>
              <a:ahLst/>
              <a:cxnLst/>
              <a:rect r="r" b="b" t="t" l="l"/>
              <a:pathLst>
                <a:path h="11598800" w="14804261">
                  <a:moveTo>
                    <a:pt x="14403194" y="11586100"/>
                  </a:moveTo>
                  <a:cubicBezTo>
                    <a:pt x="14347315" y="11598800"/>
                    <a:pt x="14321915" y="11586100"/>
                    <a:pt x="14264765" y="11586100"/>
                  </a:cubicBezTo>
                  <a:cubicBezTo>
                    <a:pt x="14207615" y="11586100"/>
                    <a:pt x="14116555" y="11573400"/>
                    <a:pt x="14116555" y="11573400"/>
                  </a:cubicBezTo>
                  <a:lnTo>
                    <a:pt x="707771" y="11573400"/>
                  </a:lnTo>
                  <a:lnTo>
                    <a:pt x="631063" y="11560700"/>
                  </a:lnTo>
                  <a:cubicBezTo>
                    <a:pt x="631063" y="11560700"/>
                    <a:pt x="533400" y="11573400"/>
                    <a:pt x="457581" y="11560700"/>
                  </a:cubicBezTo>
                  <a:cubicBezTo>
                    <a:pt x="381762" y="11548000"/>
                    <a:pt x="296418" y="11560700"/>
                    <a:pt x="296418" y="11560700"/>
                  </a:cubicBezTo>
                  <a:cubicBezTo>
                    <a:pt x="240284" y="11560700"/>
                    <a:pt x="162814" y="11556382"/>
                    <a:pt x="119507" y="11527172"/>
                  </a:cubicBezTo>
                  <a:cubicBezTo>
                    <a:pt x="47371" y="11478531"/>
                    <a:pt x="25400" y="11408300"/>
                    <a:pt x="0" y="11302509"/>
                  </a:cubicBezTo>
                  <a:lnTo>
                    <a:pt x="0" y="11101976"/>
                  </a:lnTo>
                  <a:cubicBezTo>
                    <a:pt x="0" y="11101976"/>
                    <a:pt x="12700" y="11017013"/>
                    <a:pt x="12700" y="10958720"/>
                  </a:cubicBezTo>
                  <a:cubicBezTo>
                    <a:pt x="12700" y="10900427"/>
                    <a:pt x="0" y="10810512"/>
                    <a:pt x="0" y="10810512"/>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4285212" y="0"/>
                  </a:lnTo>
                  <a:cubicBezTo>
                    <a:pt x="14385288" y="0"/>
                    <a:pt x="14453741" y="12700"/>
                    <a:pt x="14453741" y="12700"/>
                  </a:cubicBezTo>
                  <a:cubicBezTo>
                    <a:pt x="14517875" y="12700"/>
                    <a:pt x="14606648" y="36322"/>
                    <a:pt x="14664561" y="50800"/>
                  </a:cubicBezTo>
                  <a:cubicBezTo>
                    <a:pt x="14766161" y="76200"/>
                    <a:pt x="14791561" y="254000"/>
                    <a:pt x="14791561" y="350520"/>
                  </a:cubicBezTo>
                  <a:lnTo>
                    <a:pt x="14791561" y="10719706"/>
                  </a:lnTo>
                  <a:cubicBezTo>
                    <a:pt x="14791561" y="10719706"/>
                    <a:pt x="14804261" y="11088387"/>
                    <a:pt x="14804261" y="11121407"/>
                  </a:cubicBezTo>
                  <a:cubicBezTo>
                    <a:pt x="14804261" y="11154427"/>
                    <a:pt x="14781781" y="11262377"/>
                    <a:pt x="14763874" y="11308605"/>
                  </a:cubicBezTo>
                  <a:cubicBezTo>
                    <a:pt x="14738855" y="11373249"/>
                    <a:pt x="14749016" y="11430144"/>
                    <a:pt x="14697199" y="11474340"/>
                  </a:cubicBezTo>
                  <a:cubicBezTo>
                    <a:pt x="14661131" y="11505202"/>
                    <a:pt x="14607029" y="11542539"/>
                    <a:pt x="14561818" y="11559684"/>
                  </a:cubicBezTo>
                  <a:cubicBezTo>
                    <a:pt x="14516605" y="11576829"/>
                    <a:pt x="14458820" y="11573527"/>
                    <a:pt x="14402941" y="11586227"/>
                  </a:cubicBezTo>
                  <a:close/>
                </a:path>
              </a:pathLst>
            </a:custGeom>
            <a:solidFill>
              <a:srgbClr val="EAEAEA"/>
            </a:solidFill>
          </p:spPr>
        </p:sp>
      </p:grpSp>
      <p:grpSp>
        <p:nvGrpSpPr>
          <p:cNvPr name="Group 5" id="5"/>
          <p:cNvGrpSpPr/>
          <p:nvPr/>
        </p:nvGrpSpPr>
        <p:grpSpPr>
          <a:xfrm rot="0">
            <a:off x="2043580" y="1984381"/>
            <a:ext cx="9785032" cy="6520589"/>
            <a:chOff x="0" y="0"/>
            <a:chExt cx="16284392" cy="10851659"/>
          </a:xfrm>
        </p:grpSpPr>
        <p:sp>
          <p:nvSpPr>
            <p:cNvPr name="Freeform 6" id="6"/>
            <p:cNvSpPr/>
            <p:nvPr/>
          </p:nvSpPr>
          <p:spPr>
            <a:xfrm flipH="false" flipV="false" rot="0">
              <a:off x="-127" y="127"/>
              <a:ext cx="16284265" cy="10858644"/>
            </a:xfrm>
            <a:custGeom>
              <a:avLst/>
              <a:gdLst/>
              <a:ahLst/>
              <a:cxnLst/>
              <a:rect r="r" b="b" t="t" l="l"/>
              <a:pathLst>
                <a:path h="10858644" w="16284265">
                  <a:moveTo>
                    <a:pt x="15883199" y="10845944"/>
                  </a:moveTo>
                  <a:cubicBezTo>
                    <a:pt x="15827319" y="10858644"/>
                    <a:pt x="15801919" y="10845944"/>
                    <a:pt x="15744769" y="10845944"/>
                  </a:cubicBezTo>
                  <a:cubicBezTo>
                    <a:pt x="15687619" y="10845944"/>
                    <a:pt x="15596561" y="10833244"/>
                    <a:pt x="15596561" y="10833244"/>
                  </a:cubicBezTo>
                  <a:lnTo>
                    <a:pt x="707771" y="10833244"/>
                  </a:lnTo>
                  <a:lnTo>
                    <a:pt x="631063" y="10820544"/>
                  </a:lnTo>
                  <a:cubicBezTo>
                    <a:pt x="631063" y="10820544"/>
                    <a:pt x="533400" y="10833244"/>
                    <a:pt x="457581" y="10820544"/>
                  </a:cubicBezTo>
                  <a:cubicBezTo>
                    <a:pt x="381762" y="10807844"/>
                    <a:pt x="296418" y="10820544"/>
                    <a:pt x="296418" y="10820544"/>
                  </a:cubicBezTo>
                  <a:cubicBezTo>
                    <a:pt x="240284" y="10820544"/>
                    <a:pt x="162814" y="10816226"/>
                    <a:pt x="119507" y="10787016"/>
                  </a:cubicBezTo>
                  <a:cubicBezTo>
                    <a:pt x="47371" y="10738375"/>
                    <a:pt x="25400" y="10668144"/>
                    <a:pt x="0" y="10562353"/>
                  </a:cubicBezTo>
                  <a:lnTo>
                    <a:pt x="0" y="10361820"/>
                  </a:lnTo>
                  <a:cubicBezTo>
                    <a:pt x="0" y="10361820"/>
                    <a:pt x="12700" y="10276857"/>
                    <a:pt x="12700" y="10218564"/>
                  </a:cubicBezTo>
                  <a:cubicBezTo>
                    <a:pt x="12700" y="10160271"/>
                    <a:pt x="0" y="10070355"/>
                    <a:pt x="0" y="10070355"/>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765216" y="0"/>
                  </a:lnTo>
                  <a:cubicBezTo>
                    <a:pt x="15865292" y="0"/>
                    <a:pt x="15933745" y="12700"/>
                    <a:pt x="15933745" y="12700"/>
                  </a:cubicBezTo>
                  <a:cubicBezTo>
                    <a:pt x="15997881" y="12700"/>
                    <a:pt x="16086654" y="36322"/>
                    <a:pt x="16144565" y="50800"/>
                  </a:cubicBezTo>
                  <a:cubicBezTo>
                    <a:pt x="16246165" y="76200"/>
                    <a:pt x="16271565" y="254000"/>
                    <a:pt x="16271565" y="350520"/>
                  </a:cubicBezTo>
                  <a:lnTo>
                    <a:pt x="16271565" y="9979550"/>
                  </a:lnTo>
                  <a:cubicBezTo>
                    <a:pt x="16271565" y="9979550"/>
                    <a:pt x="16284265" y="10348231"/>
                    <a:pt x="16284265" y="10381251"/>
                  </a:cubicBezTo>
                  <a:cubicBezTo>
                    <a:pt x="16284265" y="10414271"/>
                    <a:pt x="16261787" y="10522221"/>
                    <a:pt x="16243880" y="10568449"/>
                  </a:cubicBezTo>
                  <a:cubicBezTo>
                    <a:pt x="16218861" y="10633092"/>
                    <a:pt x="16229020" y="10689988"/>
                    <a:pt x="16177205" y="10734184"/>
                  </a:cubicBezTo>
                  <a:cubicBezTo>
                    <a:pt x="16141137" y="10765045"/>
                    <a:pt x="16087035" y="10802383"/>
                    <a:pt x="16041822" y="10819528"/>
                  </a:cubicBezTo>
                  <a:cubicBezTo>
                    <a:pt x="15996611" y="10836673"/>
                    <a:pt x="15938825" y="10833371"/>
                    <a:pt x="15882945" y="10846071"/>
                  </a:cubicBezTo>
                  <a:close/>
                </a:path>
              </a:pathLst>
            </a:custGeom>
            <a:solidFill>
              <a:srgbClr val="FFFFFF"/>
            </a:solidFill>
          </p:spPr>
        </p:sp>
      </p:grpSp>
      <p:sp>
        <p:nvSpPr>
          <p:cNvPr name="Freeform 7" id="7"/>
          <p:cNvSpPr/>
          <p:nvPr/>
        </p:nvSpPr>
        <p:spPr>
          <a:xfrm flipH="false" flipV="false" rot="0">
            <a:off x="3733925" y="9243175"/>
            <a:ext cx="5781047" cy="4237501"/>
          </a:xfrm>
          <a:custGeom>
            <a:avLst/>
            <a:gdLst/>
            <a:ahLst/>
            <a:cxnLst/>
            <a:rect r="r" b="b" t="t" l="l"/>
            <a:pathLst>
              <a:path h="4237501" w="5781047">
                <a:moveTo>
                  <a:pt x="0" y="0"/>
                </a:moveTo>
                <a:lnTo>
                  <a:pt x="5781047" y="0"/>
                </a:lnTo>
                <a:lnTo>
                  <a:pt x="5781047" y="4237501"/>
                </a:lnTo>
                <a:lnTo>
                  <a:pt x="0" y="4237501"/>
                </a:lnTo>
                <a:lnTo>
                  <a:pt x="0" y="0"/>
                </a:lnTo>
                <a:close/>
              </a:path>
            </a:pathLst>
          </a:custGeom>
          <a:blipFill>
            <a:blip r:embed="rId4">
              <a:extLst>
                <a:ext uri="{96DAC541-7B7A-43D3-8B79-37D633B846F1}">
                  <asvg:svgBlip xmlns:asvg="http://schemas.microsoft.com/office/drawing/2016/SVG/main" r:embed="rId5"/>
                </a:ext>
              </a:extLst>
            </a:blip>
            <a:stretch>
              <a:fillRect l="0" t="-61363" r="0" b="0"/>
            </a:stretch>
          </a:blipFill>
        </p:spPr>
      </p:sp>
      <p:sp>
        <p:nvSpPr>
          <p:cNvPr name="Freeform 8" id="8"/>
          <p:cNvSpPr/>
          <p:nvPr/>
        </p:nvSpPr>
        <p:spPr>
          <a:xfrm flipH="false" flipV="false" rot="0">
            <a:off x="1461056" y="8940671"/>
            <a:ext cx="6357135" cy="330278"/>
          </a:xfrm>
          <a:custGeom>
            <a:avLst/>
            <a:gdLst/>
            <a:ahLst/>
            <a:cxnLst/>
            <a:rect r="r" b="b" t="t" l="l"/>
            <a:pathLst>
              <a:path h="330278" w="6357135">
                <a:moveTo>
                  <a:pt x="0" y="0"/>
                </a:moveTo>
                <a:lnTo>
                  <a:pt x="6357134" y="0"/>
                </a:lnTo>
                <a:lnTo>
                  <a:pt x="6357134" y="330278"/>
                </a:lnTo>
                <a:lnTo>
                  <a:pt x="0" y="330278"/>
                </a:lnTo>
                <a:lnTo>
                  <a:pt x="0" y="0"/>
                </a:lnTo>
                <a:close/>
              </a:path>
            </a:pathLst>
          </a:custGeom>
          <a:blipFill>
            <a:blip r:embed="rId6">
              <a:extLst>
                <a:ext uri="{96DAC541-7B7A-43D3-8B79-37D633B846F1}">
                  <asvg:svgBlip xmlns:asvg="http://schemas.microsoft.com/office/drawing/2016/SVG/main" r:embed="rId7"/>
                </a:ext>
              </a:extLst>
            </a:blip>
            <a:stretch>
              <a:fillRect l="0" t="-1145859" r="0" b="0"/>
            </a:stretch>
          </a:blipFill>
        </p:spPr>
      </p:sp>
      <p:sp>
        <p:nvSpPr>
          <p:cNvPr name="Freeform 9" id="9"/>
          <p:cNvSpPr/>
          <p:nvPr/>
        </p:nvSpPr>
        <p:spPr>
          <a:xfrm flipH="false" flipV="false" rot="0">
            <a:off x="5729395" y="8940671"/>
            <a:ext cx="6357135" cy="330278"/>
          </a:xfrm>
          <a:custGeom>
            <a:avLst/>
            <a:gdLst/>
            <a:ahLst/>
            <a:cxnLst/>
            <a:rect r="r" b="b" t="t" l="l"/>
            <a:pathLst>
              <a:path h="330278" w="6357135">
                <a:moveTo>
                  <a:pt x="0" y="0"/>
                </a:moveTo>
                <a:lnTo>
                  <a:pt x="6357135" y="0"/>
                </a:lnTo>
                <a:lnTo>
                  <a:pt x="6357135" y="330278"/>
                </a:lnTo>
                <a:lnTo>
                  <a:pt x="0" y="330278"/>
                </a:lnTo>
                <a:lnTo>
                  <a:pt x="0" y="0"/>
                </a:lnTo>
                <a:close/>
              </a:path>
            </a:pathLst>
          </a:custGeom>
          <a:blipFill>
            <a:blip r:embed="rId8">
              <a:extLst>
                <a:ext uri="{96DAC541-7B7A-43D3-8B79-37D633B846F1}">
                  <asvg:svgBlip xmlns:asvg="http://schemas.microsoft.com/office/drawing/2016/SVG/main" r:embed="rId9"/>
                </a:ext>
              </a:extLst>
            </a:blip>
            <a:stretch>
              <a:fillRect l="0" t="-1145859" r="0" b="0"/>
            </a:stretch>
          </a:blipFill>
        </p:spPr>
      </p:sp>
      <p:sp>
        <p:nvSpPr>
          <p:cNvPr name="Freeform 10" id="10"/>
          <p:cNvSpPr/>
          <p:nvPr/>
        </p:nvSpPr>
        <p:spPr>
          <a:xfrm flipH="false" flipV="false" rot="0">
            <a:off x="6084810" y="1904987"/>
            <a:ext cx="1382977" cy="158786"/>
          </a:xfrm>
          <a:custGeom>
            <a:avLst/>
            <a:gdLst/>
            <a:ahLst/>
            <a:cxnLst/>
            <a:rect r="r" b="b" t="t" l="l"/>
            <a:pathLst>
              <a:path h="158786" w="1382977">
                <a:moveTo>
                  <a:pt x="0" y="0"/>
                </a:moveTo>
                <a:lnTo>
                  <a:pt x="1382978" y="0"/>
                </a:lnTo>
                <a:lnTo>
                  <a:pt x="1382978" y="158787"/>
                </a:lnTo>
                <a:lnTo>
                  <a:pt x="0" y="1587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true" rot="0">
            <a:off x="1461056" y="777518"/>
            <a:ext cx="6357135" cy="330278"/>
          </a:xfrm>
          <a:custGeom>
            <a:avLst/>
            <a:gdLst/>
            <a:ahLst/>
            <a:cxnLst/>
            <a:rect r="r" b="b" t="t" l="l"/>
            <a:pathLst>
              <a:path h="330278" w="6357135">
                <a:moveTo>
                  <a:pt x="0" y="330278"/>
                </a:moveTo>
                <a:lnTo>
                  <a:pt x="6357134" y="330278"/>
                </a:lnTo>
                <a:lnTo>
                  <a:pt x="6357134" y="0"/>
                </a:lnTo>
                <a:lnTo>
                  <a:pt x="0" y="0"/>
                </a:lnTo>
                <a:lnTo>
                  <a:pt x="0" y="330278"/>
                </a:lnTo>
                <a:close/>
              </a:path>
            </a:pathLst>
          </a:custGeom>
          <a:blipFill>
            <a:blip r:embed="rId8">
              <a:extLst>
                <a:ext uri="{96DAC541-7B7A-43D3-8B79-37D633B846F1}">
                  <asvg:svgBlip xmlns:asvg="http://schemas.microsoft.com/office/drawing/2016/SVG/main" r:embed="rId9"/>
                </a:ext>
              </a:extLst>
            </a:blip>
            <a:stretch>
              <a:fillRect l="0" t="-1145859" r="0" b="0"/>
            </a:stretch>
          </a:blipFill>
        </p:spPr>
      </p:sp>
      <p:sp>
        <p:nvSpPr>
          <p:cNvPr name="Freeform 12" id="12"/>
          <p:cNvSpPr/>
          <p:nvPr/>
        </p:nvSpPr>
        <p:spPr>
          <a:xfrm flipH="false" flipV="true" rot="0">
            <a:off x="6084810" y="777518"/>
            <a:ext cx="6357135" cy="330278"/>
          </a:xfrm>
          <a:custGeom>
            <a:avLst/>
            <a:gdLst/>
            <a:ahLst/>
            <a:cxnLst/>
            <a:rect r="r" b="b" t="t" l="l"/>
            <a:pathLst>
              <a:path h="330278" w="6357135">
                <a:moveTo>
                  <a:pt x="0" y="330278"/>
                </a:moveTo>
                <a:lnTo>
                  <a:pt x="6357135" y="330278"/>
                </a:lnTo>
                <a:lnTo>
                  <a:pt x="6357135" y="0"/>
                </a:lnTo>
                <a:lnTo>
                  <a:pt x="0" y="0"/>
                </a:lnTo>
                <a:lnTo>
                  <a:pt x="0" y="330278"/>
                </a:lnTo>
                <a:close/>
              </a:path>
            </a:pathLst>
          </a:custGeom>
          <a:blipFill>
            <a:blip r:embed="rId8">
              <a:extLst>
                <a:ext uri="{96DAC541-7B7A-43D3-8B79-37D633B846F1}">
                  <asvg:svgBlip xmlns:asvg="http://schemas.microsoft.com/office/drawing/2016/SVG/main" r:embed="rId9"/>
                </a:ext>
              </a:extLst>
            </a:blip>
            <a:stretch>
              <a:fillRect l="0" t="-1145859" r="0" b="0"/>
            </a:stretch>
          </a:blipFill>
        </p:spPr>
      </p:sp>
      <p:sp>
        <p:nvSpPr>
          <p:cNvPr name="Freeform 13" id="13"/>
          <p:cNvSpPr/>
          <p:nvPr/>
        </p:nvSpPr>
        <p:spPr>
          <a:xfrm flipH="false" flipV="false" rot="0">
            <a:off x="6853056" y="949604"/>
            <a:ext cx="166080" cy="158191"/>
          </a:xfrm>
          <a:custGeom>
            <a:avLst/>
            <a:gdLst/>
            <a:ahLst/>
            <a:cxnLst/>
            <a:rect r="r" b="b" t="t" l="l"/>
            <a:pathLst>
              <a:path h="158191" w="166080">
                <a:moveTo>
                  <a:pt x="0" y="0"/>
                </a:moveTo>
                <a:lnTo>
                  <a:pt x="166080" y="0"/>
                </a:lnTo>
                <a:lnTo>
                  <a:pt x="166080" y="158192"/>
                </a:lnTo>
                <a:lnTo>
                  <a:pt x="0" y="1581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495168">
            <a:off x="3663103" y="627812"/>
            <a:ext cx="3368198" cy="73488"/>
          </a:xfrm>
          <a:custGeom>
            <a:avLst/>
            <a:gdLst/>
            <a:ahLst/>
            <a:cxnLst/>
            <a:rect r="r" b="b" t="t" l="l"/>
            <a:pathLst>
              <a:path h="73488" w="3368198">
                <a:moveTo>
                  <a:pt x="0" y="0"/>
                </a:moveTo>
                <a:lnTo>
                  <a:pt x="3368199" y="0"/>
                </a:lnTo>
                <a:lnTo>
                  <a:pt x="3368199" y="73488"/>
                </a:lnTo>
                <a:lnTo>
                  <a:pt x="0" y="734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574972">
            <a:off x="6408564" y="627812"/>
            <a:ext cx="3368198" cy="73488"/>
          </a:xfrm>
          <a:custGeom>
            <a:avLst/>
            <a:gdLst/>
            <a:ahLst/>
            <a:cxnLst/>
            <a:rect r="r" b="b" t="t" l="l"/>
            <a:pathLst>
              <a:path h="73488" w="3368198">
                <a:moveTo>
                  <a:pt x="0" y="0"/>
                </a:moveTo>
                <a:lnTo>
                  <a:pt x="3368199" y="0"/>
                </a:lnTo>
                <a:lnTo>
                  <a:pt x="3368199" y="73488"/>
                </a:lnTo>
                <a:lnTo>
                  <a:pt x="0" y="734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3247593" y="1155706"/>
            <a:ext cx="7377007" cy="828675"/>
          </a:xfrm>
          <a:prstGeom prst="rect">
            <a:avLst/>
          </a:prstGeom>
        </p:spPr>
        <p:txBody>
          <a:bodyPr anchor="t" rtlCol="false" tIns="0" lIns="0" bIns="0" rIns="0">
            <a:spAutoFit/>
          </a:bodyPr>
          <a:lstStyle/>
          <a:p>
            <a:pPr algn="ctr">
              <a:lnSpc>
                <a:spcPts val="5640"/>
              </a:lnSpc>
            </a:pPr>
            <a:r>
              <a:rPr lang="en-US" sz="4700" spc="-94">
                <a:solidFill>
                  <a:srgbClr val="372929"/>
                </a:solidFill>
                <a:latin typeface="Jua"/>
                <a:ea typeface="Jua"/>
                <a:cs typeface="Jua"/>
                <a:sym typeface="Jua"/>
              </a:rPr>
              <a:t>Business Requirements</a:t>
            </a:r>
          </a:p>
        </p:txBody>
      </p:sp>
      <p:grpSp>
        <p:nvGrpSpPr>
          <p:cNvPr name="Group 17" id="17"/>
          <p:cNvGrpSpPr/>
          <p:nvPr/>
        </p:nvGrpSpPr>
        <p:grpSpPr>
          <a:xfrm rot="0">
            <a:off x="2593658" y="2225699"/>
            <a:ext cx="8712812" cy="6441481"/>
            <a:chOff x="0" y="0"/>
            <a:chExt cx="16476017" cy="12180907"/>
          </a:xfrm>
        </p:grpSpPr>
        <p:sp>
          <p:nvSpPr>
            <p:cNvPr name="Freeform 18" id="18"/>
            <p:cNvSpPr/>
            <p:nvPr/>
          </p:nvSpPr>
          <p:spPr>
            <a:xfrm flipH="false" flipV="false" rot="0">
              <a:off x="-127" y="127"/>
              <a:ext cx="16475890" cy="12187892"/>
            </a:xfrm>
            <a:custGeom>
              <a:avLst/>
              <a:gdLst/>
              <a:ahLst/>
              <a:cxnLst/>
              <a:rect r="r" b="b" t="t" l="l"/>
              <a:pathLst>
                <a:path h="12187892" w="16475890">
                  <a:moveTo>
                    <a:pt x="16074823" y="12175192"/>
                  </a:moveTo>
                  <a:cubicBezTo>
                    <a:pt x="16018945" y="12187892"/>
                    <a:pt x="15993545" y="12175192"/>
                    <a:pt x="15936395" y="12175192"/>
                  </a:cubicBezTo>
                  <a:cubicBezTo>
                    <a:pt x="15879245" y="12175192"/>
                    <a:pt x="15788185" y="12162492"/>
                    <a:pt x="15788185" y="12162492"/>
                  </a:cubicBezTo>
                  <a:lnTo>
                    <a:pt x="707771" y="12162492"/>
                  </a:lnTo>
                  <a:lnTo>
                    <a:pt x="631063" y="12149792"/>
                  </a:lnTo>
                  <a:cubicBezTo>
                    <a:pt x="631063" y="12149792"/>
                    <a:pt x="533400" y="12162492"/>
                    <a:pt x="457581" y="12149792"/>
                  </a:cubicBezTo>
                  <a:cubicBezTo>
                    <a:pt x="381762" y="12137092"/>
                    <a:pt x="296418" y="12149792"/>
                    <a:pt x="296418" y="12149792"/>
                  </a:cubicBezTo>
                  <a:cubicBezTo>
                    <a:pt x="240284" y="12149792"/>
                    <a:pt x="162814" y="12145474"/>
                    <a:pt x="119507" y="12116264"/>
                  </a:cubicBezTo>
                  <a:cubicBezTo>
                    <a:pt x="47371" y="12067623"/>
                    <a:pt x="25400" y="11997392"/>
                    <a:pt x="0" y="11891601"/>
                  </a:cubicBezTo>
                  <a:lnTo>
                    <a:pt x="0" y="11691068"/>
                  </a:lnTo>
                  <a:cubicBezTo>
                    <a:pt x="0" y="11691068"/>
                    <a:pt x="12700" y="11606105"/>
                    <a:pt x="12700" y="11547812"/>
                  </a:cubicBezTo>
                  <a:cubicBezTo>
                    <a:pt x="12700" y="11489519"/>
                    <a:pt x="0" y="11399603"/>
                    <a:pt x="0" y="11399603"/>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956841" y="0"/>
                  </a:lnTo>
                  <a:cubicBezTo>
                    <a:pt x="16056917" y="0"/>
                    <a:pt x="16125371" y="12700"/>
                    <a:pt x="16125371" y="12700"/>
                  </a:cubicBezTo>
                  <a:cubicBezTo>
                    <a:pt x="16189505" y="12700"/>
                    <a:pt x="16278278" y="36322"/>
                    <a:pt x="16336190" y="50800"/>
                  </a:cubicBezTo>
                  <a:cubicBezTo>
                    <a:pt x="16437790" y="76200"/>
                    <a:pt x="16463190" y="254000"/>
                    <a:pt x="16463190" y="350520"/>
                  </a:cubicBezTo>
                  <a:lnTo>
                    <a:pt x="16463190" y="11308798"/>
                  </a:lnTo>
                  <a:cubicBezTo>
                    <a:pt x="16463190" y="11308798"/>
                    <a:pt x="16475890" y="11677479"/>
                    <a:pt x="16475890" y="11710499"/>
                  </a:cubicBezTo>
                  <a:cubicBezTo>
                    <a:pt x="16475890" y="11743519"/>
                    <a:pt x="16453411" y="11851469"/>
                    <a:pt x="16435504" y="11897697"/>
                  </a:cubicBezTo>
                  <a:cubicBezTo>
                    <a:pt x="16410485" y="11962340"/>
                    <a:pt x="16420646" y="12019236"/>
                    <a:pt x="16368829" y="12063432"/>
                  </a:cubicBezTo>
                  <a:cubicBezTo>
                    <a:pt x="16332761" y="12094293"/>
                    <a:pt x="16278659" y="12131631"/>
                    <a:pt x="16233446" y="12148776"/>
                  </a:cubicBezTo>
                  <a:cubicBezTo>
                    <a:pt x="16188235" y="12165921"/>
                    <a:pt x="16130449" y="12162619"/>
                    <a:pt x="16074571" y="12175319"/>
                  </a:cubicBezTo>
                  <a:close/>
                </a:path>
              </a:pathLst>
            </a:custGeom>
            <a:solidFill>
              <a:srgbClr val="8C8A80">
                <a:alpha val="45882"/>
              </a:srgbClr>
            </a:solidFill>
          </p:spPr>
        </p:sp>
      </p:grpSp>
      <p:sp>
        <p:nvSpPr>
          <p:cNvPr name="Freeform 19" id="19"/>
          <p:cNvSpPr/>
          <p:nvPr/>
        </p:nvSpPr>
        <p:spPr>
          <a:xfrm flipH="true" flipV="false" rot="0">
            <a:off x="12441945" y="2665519"/>
            <a:ext cx="3058352" cy="8995154"/>
          </a:xfrm>
          <a:custGeom>
            <a:avLst/>
            <a:gdLst/>
            <a:ahLst/>
            <a:cxnLst/>
            <a:rect r="r" b="b" t="t" l="l"/>
            <a:pathLst>
              <a:path h="8995154" w="3058352">
                <a:moveTo>
                  <a:pt x="3058353" y="0"/>
                </a:moveTo>
                <a:lnTo>
                  <a:pt x="0" y="0"/>
                </a:lnTo>
                <a:lnTo>
                  <a:pt x="0" y="8995153"/>
                </a:lnTo>
                <a:lnTo>
                  <a:pt x="3058353" y="8995153"/>
                </a:lnTo>
                <a:lnTo>
                  <a:pt x="3058353"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5855713" y="8005648"/>
            <a:ext cx="7661990" cy="4165336"/>
          </a:xfrm>
          <a:custGeom>
            <a:avLst/>
            <a:gdLst/>
            <a:ahLst/>
            <a:cxnLst/>
            <a:rect r="r" b="b" t="t" l="l"/>
            <a:pathLst>
              <a:path h="4165336" w="7661990">
                <a:moveTo>
                  <a:pt x="0" y="0"/>
                </a:moveTo>
                <a:lnTo>
                  <a:pt x="7661990" y="0"/>
                </a:lnTo>
                <a:lnTo>
                  <a:pt x="7661990" y="4165337"/>
                </a:lnTo>
                <a:lnTo>
                  <a:pt x="0" y="41653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16708169" y="6159997"/>
            <a:ext cx="1102262" cy="1893276"/>
          </a:xfrm>
          <a:custGeom>
            <a:avLst/>
            <a:gdLst/>
            <a:ahLst/>
            <a:cxnLst/>
            <a:rect r="r" b="b" t="t" l="l"/>
            <a:pathLst>
              <a:path h="1893276" w="1102262">
                <a:moveTo>
                  <a:pt x="0" y="0"/>
                </a:moveTo>
                <a:lnTo>
                  <a:pt x="1102262" y="0"/>
                </a:lnTo>
                <a:lnTo>
                  <a:pt x="1102262" y="1893276"/>
                </a:lnTo>
                <a:lnTo>
                  <a:pt x="0" y="1893276"/>
                </a:lnTo>
                <a:lnTo>
                  <a:pt x="0" y="0"/>
                </a:lnTo>
                <a:close/>
              </a:path>
            </a:pathLst>
          </a:custGeom>
          <a:blipFill>
            <a:blip r:embed="rId20">
              <a:extLst>
                <a:ext uri="{96DAC541-7B7A-43D3-8B79-37D633B846F1}">
                  <asvg:svgBlip xmlns:asvg="http://schemas.microsoft.com/office/drawing/2016/SVG/main" r:embed="rId21"/>
                </a:ext>
              </a:extLst>
            </a:blip>
            <a:stretch>
              <a:fillRect l="-144107" t="0" r="0" b="0"/>
            </a:stretch>
          </a:blipFill>
        </p:spPr>
      </p:sp>
      <p:sp>
        <p:nvSpPr>
          <p:cNvPr name="Freeform 22" id="22"/>
          <p:cNvSpPr/>
          <p:nvPr/>
        </p:nvSpPr>
        <p:spPr>
          <a:xfrm flipH="true" flipV="false" rot="2022845">
            <a:off x="14461796" y="1012796"/>
            <a:ext cx="4169757" cy="902184"/>
          </a:xfrm>
          <a:custGeom>
            <a:avLst/>
            <a:gdLst/>
            <a:ahLst/>
            <a:cxnLst/>
            <a:rect r="r" b="b" t="t" l="l"/>
            <a:pathLst>
              <a:path h="902184" w="4169757">
                <a:moveTo>
                  <a:pt x="4169757" y="0"/>
                </a:moveTo>
                <a:lnTo>
                  <a:pt x="0" y="0"/>
                </a:lnTo>
                <a:lnTo>
                  <a:pt x="0" y="902183"/>
                </a:lnTo>
                <a:lnTo>
                  <a:pt x="4169757" y="902183"/>
                </a:lnTo>
                <a:lnTo>
                  <a:pt x="4169757"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3" id="23"/>
          <p:cNvSpPr txBox="true"/>
          <p:nvPr/>
        </p:nvSpPr>
        <p:spPr>
          <a:xfrm rot="0">
            <a:off x="3128676" y="2398551"/>
            <a:ext cx="7448760" cy="6048152"/>
          </a:xfrm>
          <a:prstGeom prst="rect">
            <a:avLst/>
          </a:prstGeom>
        </p:spPr>
        <p:txBody>
          <a:bodyPr anchor="t" rtlCol="false" tIns="0" lIns="0" bIns="0" rIns="0">
            <a:spAutoFit/>
          </a:bodyPr>
          <a:lstStyle/>
          <a:p>
            <a:pPr algn="l" marL="568637" indent="-284318" lvl="1">
              <a:lnSpc>
                <a:spcPts val="3687"/>
              </a:lnSpc>
              <a:buAutoNum type="arabicPeriod" startAt="1"/>
            </a:pPr>
            <a:r>
              <a:rPr lang="en-US" sz="2633">
                <a:solidFill>
                  <a:srgbClr val="372929"/>
                </a:solidFill>
                <a:latin typeface="Canva Sans"/>
                <a:ea typeface="Canva Sans"/>
                <a:cs typeface="Canva Sans"/>
                <a:sym typeface="Canva Sans"/>
              </a:rPr>
              <a:t>What</a:t>
            </a:r>
            <a:r>
              <a:rPr lang="en-US" sz="2633">
                <a:solidFill>
                  <a:srgbClr val="372929"/>
                </a:solidFill>
                <a:latin typeface="Canva Sans"/>
                <a:ea typeface="Canva Sans"/>
                <a:cs typeface="Canva Sans"/>
                <a:sym typeface="Canva Sans"/>
              </a:rPr>
              <a:t> is the impact of the 5G launch on our revenue?</a:t>
            </a:r>
          </a:p>
          <a:p>
            <a:pPr algn="l" marL="568637" indent="-284318" lvl="1">
              <a:lnSpc>
                <a:spcPts val="3687"/>
              </a:lnSpc>
              <a:buAutoNum type="arabicPeriod" startAt="1"/>
            </a:pPr>
            <a:r>
              <a:rPr lang="en-US" sz="2633">
                <a:solidFill>
                  <a:srgbClr val="372929"/>
                </a:solidFill>
                <a:latin typeface="Canva Sans"/>
                <a:ea typeface="Canva Sans"/>
                <a:cs typeface="Canva Sans"/>
                <a:sym typeface="Canva Sans"/>
              </a:rPr>
              <a:t>Which KPI is underperforming after the 5G launch?</a:t>
            </a:r>
          </a:p>
          <a:p>
            <a:pPr algn="l" marL="568637" indent="-284318" lvl="1">
              <a:lnSpc>
                <a:spcPts val="3687"/>
              </a:lnSpc>
              <a:buAutoNum type="arabicPeriod" startAt="1"/>
            </a:pPr>
            <a:r>
              <a:rPr lang="en-US" sz="2633">
                <a:solidFill>
                  <a:srgbClr val="372929"/>
                </a:solidFill>
                <a:latin typeface="Canva Sans"/>
                <a:ea typeface="Canva Sans"/>
                <a:cs typeface="Canva Sans"/>
                <a:sym typeface="Canva Sans"/>
              </a:rPr>
              <a:t>After the 5G launch, which plans are performing well in terms of revenue? Which plans are not performing well?</a:t>
            </a:r>
          </a:p>
          <a:p>
            <a:pPr algn="l" marL="568637" indent="-284318" lvl="1">
              <a:lnSpc>
                <a:spcPts val="3687"/>
              </a:lnSpc>
              <a:buAutoNum type="arabicPeriod" startAt="1"/>
            </a:pPr>
            <a:r>
              <a:rPr lang="en-US" sz="2633">
                <a:solidFill>
                  <a:srgbClr val="372929"/>
                </a:solidFill>
                <a:latin typeface="Canva Sans"/>
                <a:ea typeface="Canva Sans"/>
                <a:cs typeface="Canva Sans"/>
                <a:sym typeface="Canva Sans"/>
              </a:rPr>
              <a:t>Is there any plan affected largely by the 5G launch? Should we continue or discontinue that plan?</a:t>
            </a:r>
          </a:p>
          <a:p>
            <a:pPr algn="l" marL="568637" indent="-284318" lvl="1">
              <a:lnSpc>
                <a:spcPts val="3687"/>
              </a:lnSpc>
              <a:buAutoNum type="arabicPeriod" startAt="1"/>
            </a:pPr>
            <a:r>
              <a:rPr lang="en-US" sz="2633">
                <a:solidFill>
                  <a:srgbClr val="372929"/>
                </a:solidFill>
                <a:latin typeface="Canva Sans"/>
                <a:ea typeface="Canva Sans"/>
                <a:cs typeface="Canva Sans"/>
                <a:sym typeface="Canva Sans"/>
              </a:rPr>
              <a:t>Is there any plan that is discontinued after the 5G launch? What is the reason for it?</a:t>
            </a:r>
          </a:p>
          <a:p>
            <a:pPr algn="l">
              <a:lnSpc>
                <a:spcPts val="368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41420" y="3616015"/>
            <a:ext cx="10328663" cy="6583199"/>
          </a:xfrm>
          <a:prstGeom prst="rect">
            <a:avLst/>
          </a:prstGeom>
        </p:spPr>
      </p:pic>
      <p:sp>
        <p:nvSpPr>
          <p:cNvPr name="Freeform 3" id="3"/>
          <p:cNvSpPr/>
          <p:nvPr/>
        </p:nvSpPr>
        <p:spPr>
          <a:xfrm flipH="false" flipV="false" rot="0">
            <a:off x="0" y="0"/>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3">
              <a:extLst>
                <a:ext uri="{96DAC541-7B7A-43D3-8B79-37D633B846F1}">
                  <asvg:svgBlip xmlns:asvg="http://schemas.microsoft.com/office/drawing/2016/SVG/main" r:embed="rId4"/>
                </a:ext>
              </a:extLst>
            </a:blip>
            <a:stretch>
              <a:fillRect l="0" t="-184715" r="0" b="0"/>
            </a:stretch>
          </a:blipFill>
        </p:spPr>
      </p:sp>
      <p:sp>
        <p:nvSpPr>
          <p:cNvPr name="TextBox 4" id="4"/>
          <p:cNvSpPr txBox="true"/>
          <p:nvPr/>
        </p:nvSpPr>
        <p:spPr>
          <a:xfrm rot="0">
            <a:off x="344495" y="223775"/>
            <a:ext cx="11997371" cy="2280185"/>
          </a:xfrm>
          <a:prstGeom prst="rect">
            <a:avLst/>
          </a:prstGeom>
        </p:spPr>
        <p:txBody>
          <a:bodyPr anchor="t" rtlCol="false" tIns="0" lIns="0" bIns="0" rIns="0">
            <a:spAutoFit/>
          </a:bodyPr>
          <a:lstStyle/>
          <a:p>
            <a:pPr algn="l">
              <a:lnSpc>
                <a:spcPts val="9050"/>
              </a:lnSpc>
            </a:pPr>
            <a:r>
              <a:rPr lang="en-US" sz="6961">
                <a:solidFill>
                  <a:srgbClr val="FFFFFF"/>
                </a:solidFill>
                <a:latin typeface="Klein Bold"/>
                <a:ea typeface="Klein Bold"/>
                <a:cs typeface="Klein Bold"/>
                <a:sym typeface="Klein Bold"/>
              </a:rPr>
              <a:t>Impact of 5G on our revenue</a:t>
            </a:r>
          </a:p>
        </p:txBody>
      </p:sp>
      <p:grpSp>
        <p:nvGrpSpPr>
          <p:cNvPr name="Group 5" id="5"/>
          <p:cNvGrpSpPr/>
          <p:nvPr/>
        </p:nvGrpSpPr>
        <p:grpSpPr>
          <a:xfrm rot="0">
            <a:off x="10981571" y="4430918"/>
            <a:ext cx="6287254" cy="4827382"/>
            <a:chOff x="0" y="0"/>
            <a:chExt cx="8383006" cy="6436510"/>
          </a:xfrm>
        </p:grpSpPr>
        <p:grpSp>
          <p:nvGrpSpPr>
            <p:cNvPr name="Group 6" id="6"/>
            <p:cNvGrpSpPr/>
            <p:nvPr/>
          </p:nvGrpSpPr>
          <p:grpSpPr>
            <a:xfrm rot="0">
              <a:off x="0" y="928270"/>
              <a:ext cx="8383006" cy="950254"/>
              <a:chOff x="0" y="0"/>
              <a:chExt cx="1655902" cy="187704"/>
            </a:xfrm>
          </p:grpSpPr>
          <p:sp>
            <p:nvSpPr>
              <p:cNvPr name="Freeform 7" id="7"/>
              <p:cNvSpPr/>
              <p:nvPr/>
            </p:nvSpPr>
            <p:spPr>
              <a:xfrm flipH="false" flipV="false" rot="0">
                <a:off x="0" y="0"/>
                <a:ext cx="1655902" cy="187704"/>
              </a:xfrm>
              <a:custGeom>
                <a:avLst/>
                <a:gdLst/>
                <a:ahLst/>
                <a:cxnLst/>
                <a:rect r="r" b="b" t="t" l="l"/>
                <a:pathLst>
                  <a:path h="187704" w="1655902">
                    <a:moveTo>
                      <a:pt x="93852" y="0"/>
                    </a:moveTo>
                    <a:lnTo>
                      <a:pt x="1562050" y="0"/>
                    </a:lnTo>
                    <a:cubicBezTo>
                      <a:pt x="1586941" y="0"/>
                      <a:pt x="1610813" y="9888"/>
                      <a:pt x="1628414" y="27489"/>
                    </a:cubicBezTo>
                    <a:cubicBezTo>
                      <a:pt x="1646014" y="45089"/>
                      <a:pt x="1655902" y="68961"/>
                      <a:pt x="1655902" y="93852"/>
                    </a:cubicBezTo>
                    <a:lnTo>
                      <a:pt x="1655902" y="93852"/>
                    </a:lnTo>
                    <a:cubicBezTo>
                      <a:pt x="1655902" y="145685"/>
                      <a:pt x="1613883" y="187704"/>
                      <a:pt x="1562050" y="187704"/>
                    </a:cubicBezTo>
                    <a:lnTo>
                      <a:pt x="93852" y="187704"/>
                    </a:lnTo>
                    <a:cubicBezTo>
                      <a:pt x="42019" y="187704"/>
                      <a:pt x="0" y="145685"/>
                      <a:pt x="0" y="93852"/>
                    </a:cubicBezTo>
                    <a:lnTo>
                      <a:pt x="0" y="93852"/>
                    </a:lnTo>
                    <a:cubicBezTo>
                      <a:pt x="0" y="42019"/>
                      <a:pt x="42019" y="0"/>
                      <a:pt x="93852" y="0"/>
                    </a:cubicBezTo>
                    <a:close/>
                  </a:path>
                </a:pathLst>
              </a:custGeom>
              <a:solidFill>
                <a:srgbClr val="F4F4F4"/>
              </a:solidFill>
              <a:ln cap="rnd">
                <a:noFill/>
                <a:prstDash val="solid"/>
                <a:round/>
              </a:ln>
            </p:spPr>
          </p:sp>
          <p:sp>
            <p:nvSpPr>
              <p:cNvPr name="TextBox 8" id="8"/>
              <p:cNvSpPr txBox="true"/>
              <p:nvPr/>
            </p:nvSpPr>
            <p:spPr>
              <a:xfrm>
                <a:off x="0" y="-57150"/>
                <a:ext cx="1655902" cy="244854"/>
              </a:xfrm>
              <a:prstGeom prst="rect">
                <a:avLst/>
              </a:prstGeom>
            </p:spPr>
            <p:txBody>
              <a:bodyPr anchor="ctr" rtlCol="false" tIns="50800" lIns="50800" bIns="50800" rIns="50800"/>
              <a:lstStyle/>
              <a:p>
                <a:pPr algn="ctr">
                  <a:lnSpc>
                    <a:spcPts val="4199"/>
                  </a:lnSpc>
                </a:pPr>
                <a:r>
                  <a:rPr lang="en-US" sz="2999">
                    <a:solidFill>
                      <a:srgbClr val="718BAB"/>
                    </a:solidFill>
                    <a:latin typeface="Helios Bold"/>
                    <a:ea typeface="Helios Bold"/>
                    <a:cs typeface="Helios Bold"/>
                    <a:sym typeface="Helios Bold"/>
                  </a:rPr>
                  <a:t>15.89 BILLION</a:t>
                </a:r>
              </a:p>
            </p:txBody>
          </p:sp>
        </p:grpSp>
        <p:grpSp>
          <p:nvGrpSpPr>
            <p:cNvPr name="Group 9" id="9"/>
            <p:cNvGrpSpPr/>
            <p:nvPr/>
          </p:nvGrpSpPr>
          <p:grpSpPr>
            <a:xfrm rot="0">
              <a:off x="0" y="3213517"/>
              <a:ext cx="8383006" cy="943999"/>
              <a:chOff x="0" y="0"/>
              <a:chExt cx="1655902" cy="186469"/>
            </a:xfrm>
          </p:grpSpPr>
          <p:sp>
            <p:nvSpPr>
              <p:cNvPr name="Freeform 10" id="10"/>
              <p:cNvSpPr/>
              <p:nvPr/>
            </p:nvSpPr>
            <p:spPr>
              <a:xfrm flipH="false" flipV="false" rot="0">
                <a:off x="0" y="0"/>
                <a:ext cx="1655902" cy="186469"/>
              </a:xfrm>
              <a:custGeom>
                <a:avLst/>
                <a:gdLst/>
                <a:ahLst/>
                <a:cxnLst/>
                <a:rect r="r" b="b" t="t" l="l"/>
                <a:pathLst>
                  <a:path h="186469" w="1655902">
                    <a:moveTo>
                      <a:pt x="93235" y="0"/>
                    </a:moveTo>
                    <a:lnTo>
                      <a:pt x="1562668" y="0"/>
                    </a:lnTo>
                    <a:cubicBezTo>
                      <a:pt x="1587395" y="0"/>
                      <a:pt x="1611110" y="9823"/>
                      <a:pt x="1628595" y="27308"/>
                    </a:cubicBezTo>
                    <a:cubicBezTo>
                      <a:pt x="1646080" y="44793"/>
                      <a:pt x="1655902" y="68507"/>
                      <a:pt x="1655902" y="93235"/>
                    </a:cubicBezTo>
                    <a:lnTo>
                      <a:pt x="1655902" y="93235"/>
                    </a:lnTo>
                    <a:cubicBezTo>
                      <a:pt x="1655902" y="144727"/>
                      <a:pt x="1614160" y="186469"/>
                      <a:pt x="1562668" y="186469"/>
                    </a:cubicBezTo>
                    <a:lnTo>
                      <a:pt x="93235" y="186469"/>
                    </a:lnTo>
                    <a:cubicBezTo>
                      <a:pt x="68507" y="186469"/>
                      <a:pt x="44793" y="176646"/>
                      <a:pt x="27308" y="159161"/>
                    </a:cubicBezTo>
                    <a:cubicBezTo>
                      <a:pt x="9823" y="141676"/>
                      <a:pt x="0" y="117962"/>
                      <a:pt x="0" y="93235"/>
                    </a:cubicBezTo>
                    <a:lnTo>
                      <a:pt x="0" y="93235"/>
                    </a:lnTo>
                    <a:cubicBezTo>
                      <a:pt x="0" y="68507"/>
                      <a:pt x="9823" y="44793"/>
                      <a:pt x="27308" y="27308"/>
                    </a:cubicBezTo>
                    <a:cubicBezTo>
                      <a:pt x="44793" y="9823"/>
                      <a:pt x="68507" y="0"/>
                      <a:pt x="93235" y="0"/>
                    </a:cubicBezTo>
                    <a:close/>
                  </a:path>
                </a:pathLst>
              </a:custGeom>
              <a:solidFill>
                <a:srgbClr val="F4F4F4"/>
              </a:solidFill>
              <a:ln cap="rnd">
                <a:noFill/>
                <a:prstDash val="solid"/>
                <a:round/>
              </a:ln>
            </p:spPr>
          </p:sp>
          <p:sp>
            <p:nvSpPr>
              <p:cNvPr name="TextBox 11" id="11"/>
              <p:cNvSpPr txBox="true"/>
              <p:nvPr/>
            </p:nvSpPr>
            <p:spPr>
              <a:xfrm>
                <a:off x="0" y="-57150"/>
                <a:ext cx="1655902" cy="243619"/>
              </a:xfrm>
              <a:prstGeom prst="rect">
                <a:avLst/>
              </a:prstGeom>
            </p:spPr>
            <p:txBody>
              <a:bodyPr anchor="ctr" rtlCol="false" tIns="50800" lIns="50800" bIns="50800" rIns="50800"/>
              <a:lstStyle/>
              <a:p>
                <a:pPr algn="ctr">
                  <a:lnSpc>
                    <a:spcPts val="4199"/>
                  </a:lnSpc>
                </a:pPr>
                <a:r>
                  <a:rPr lang="en-US" sz="2999">
                    <a:solidFill>
                      <a:srgbClr val="718BAB"/>
                    </a:solidFill>
                    <a:latin typeface="Helios Bold"/>
                    <a:ea typeface="Helios Bold"/>
                    <a:cs typeface="Helios Bold"/>
                    <a:sym typeface="Helios Bold"/>
                  </a:rPr>
                  <a:t>-0.11 B</a:t>
                </a:r>
                <a:r>
                  <a:rPr lang="en-US" sz="2999">
                    <a:solidFill>
                      <a:srgbClr val="718BAB"/>
                    </a:solidFill>
                    <a:latin typeface="Helios Bold"/>
                    <a:ea typeface="Helios Bold"/>
                    <a:cs typeface="Helios Bold"/>
                    <a:sym typeface="Helios Bold"/>
                  </a:rPr>
                  <a:t>ILLION</a:t>
                </a:r>
              </a:p>
            </p:txBody>
          </p:sp>
        </p:grpSp>
        <p:grpSp>
          <p:nvGrpSpPr>
            <p:cNvPr name="Group 12" id="12"/>
            <p:cNvGrpSpPr/>
            <p:nvPr/>
          </p:nvGrpSpPr>
          <p:grpSpPr>
            <a:xfrm rot="0">
              <a:off x="0" y="5492510"/>
              <a:ext cx="8383006" cy="943999"/>
              <a:chOff x="0" y="0"/>
              <a:chExt cx="1655902" cy="186469"/>
            </a:xfrm>
          </p:grpSpPr>
          <p:sp>
            <p:nvSpPr>
              <p:cNvPr name="Freeform 13" id="13"/>
              <p:cNvSpPr/>
              <p:nvPr/>
            </p:nvSpPr>
            <p:spPr>
              <a:xfrm flipH="false" flipV="false" rot="0">
                <a:off x="0" y="0"/>
                <a:ext cx="1655902" cy="186469"/>
              </a:xfrm>
              <a:custGeom>
                <a:avLst/>
                <a:gdLst/>
                <a:ahLst/>
                <a:cxnLst/>
                <a:rect r="r" b="b" t="t" l="l"/>
                <a:pathLst>
                  <a:path h="186469" w="1655902">
                    <a:moveTo>
                      <a:pt x="93235" y="0"/>
                    </a:moveTo>
                    <a:lnTo>
                      <a:pt x="1562668" y="0"/>
                    </a:lnTo>
                    <a:cubicBezTo>
                      <a:pt x="1587395" y="0"/>
                      <a:pt x="1611110" y="9823"/>
                      <a:pt x="1628595" y="27308"/>
                    </a:cubicBezTo>
                    <a:cubicBezTo>
                      <a:pt x="1646080" y="44793"/>
                      <a:pt x="1655902" y="68507"/>
                      <a:pt x="1655902" y="93235"/>
                    </a:cubicBezTo>
                    <a:lnTo>
                      <a:pt x="1655902" y="93235"/>
                    </a:lnTo>
                    <a:cubicBezTo>
                      <a:pt x="1655902" y="144727"/>
                      <a:pt x="1614160" y="186469"/>
                      <a:pt x="1562668" y="186469"/>
                    </a:cubicBezTo>
                    <a:lnTo>
                      <a:pt x="93235" y="186469"/>
                    </a:lnTo>
                    <a:cubicBezTo>
                      <a:pt x="68507" y="186469"/>
                      <a:pt x="44793" y="176646"/>
                      <a:pt x="27308" y="159161"/>
                    </a:cubicBezTo>
                    <a:cubicBezTo>
                      <a:pt x="9823" y="141676"/>
                      <a:pt x="0" y="117962"/>
                      <a:pt x="0" y="93235"/>
                    </a:cubicBezTo>
                    <a:lnTo>
                      <a:pt x="0" y="93235"/>
                    </a:lnTo>
                    <a:cubicBezTo>
                      <a:pt x="0" y="68507"/>
                      <a:pt x="9823" y="44793"/>
                      <a:pt x="27308" y="27308"/>
                    </a:cubicBezTo>
                    <a:cubicBezTo>
                      <a:pt x="44793" y="9823"/>
                      <a:pt x="68507" y="0"/>
                      <a:pt x="93235" y="0"/>
                    </a:cubicBezTo>
                    <a:close/>
                  </a:path>
                </a:pathLst>
              </a:custGeom>
              <a:solidFill>
                <a:srgbClr val="F4F4F4"/>
              </a:solidFill>
              <a:ln cap="rnd">
                <a:noFill/>
                <a:prstDash val="solid"/>
                <a:round/>
              </a:ln>
            </p:spPr>
          </p:sp>
          <p:sp>
            <p:nvSpPr>
              <p:cNvPr name="TextBox 14" id="14"/>
              <p:cNvSpPr txBox="true"/>
              <p:nvPr/>
            </p:nvSpPr>
            <p:spPr>
              <a:xfrm>
                <a:off x="0" y="-57150"/>
                <a:ext cx="1655902" cy="243619"/>
              </a:xfrm>
              <a:prstGeom prst="rect">
                <a:avLst/>
              </a:prstGeom>
            </p:spPr>
            <p:txBody>
              <a:bodyPr anchor="ctr" rtlCol="false" tIns="50800" lIns="50800" bIns="50800" rIns="50800"/>
              <a:lstStyle/>
              <a:p>
                <a:pPr algn="ctr">
                  <a:lnSpc>
                    <a:spcPts val="4199"/>
                  </a:lnSpc>
                </a:pPr>
                <a:r>
                  <a:rPr lang="en-US" sz="2999">
                    <a:solidFill>
                      <a:srgbClr val="718BAB"/>
                    </a:solidFill>
                    <a:latin typeface="Helios Bold"/>
                    <a:ea typeface="Helios Bold"/>
                    <a:cs typeface="Helios Bold"/>
                    <a:sym typeface="Helios Bold"/>
                  </a:rPr>
                  <a:t>-0.50%</a:t>
                </a:r>
              </a:p>
            </p:txBody>
          </p:sp>
        </p:grpSp>
        <p:sp>
          <p:nvSpPr>
            <p:cNvPr name="TextBox 15" id="15"/>
            <p:cNvSpPr txBox="true"/>
            <p:nvPr/>
          </p:nvSpPr>
          <p:spPr>
            <a:xfrm rot="0">
              <a:off x="0" y="-57150"/>
              <a:ext cx="8383006" cy="578697"/>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Total</a:t>
              </a:r>
              <a:r>
                <a:rPr lang="en-US" sz="2599" u="none">
                  <a:solidFill>
                    <a:srgbClr val="2A2E3A"/>
                  </a:solidFill>
                  <a:latin typeface="Helios"/>
                  <a:ea typeface="Helios"/>
                  <a:cs typeface="Helios"/>
                  <a:sym typeface="Helios"/>
                </a:rPr>
                <a:t> Revenue After 5G:</a:t>
              </a:r>
            </a:p>
          </p:txBody>
        </p:sp>
        <p:sp>
          <p:nvSpPr>
            <p:cNvPr name="TextBox 16" id="16"/>
            <p:cNvSpPr txBox="true"/>
            <p:nvPr/>
          </p:nvSpPr>
          <p:spPr>
            <a:xfrm rot="0">
              <a:off x="0" y="2228097"/>
              <a:ext cx="8383006" cy="578697"/>
            </a:xfrm>
            <a:prstGeom prst="rect">
              <a:avLst/>
            </a:prstGeom>
          </p:spPr>
          <p:txBody>
            <a:bodyPr anchor="t" rtlCol="false" tIns="0" lIns="0" bIns="0" rIns="0">
              <a:spAutoFit/>
            </a:bodyPr>
            <a:lstStyle/>
            <a:p>
              <a:pPr algn="ctr" marL="0" indent="0" lvl="0">
                <a:lnSpc>
                  <a:spcPts val="3639"/>
                </a:lnSpc>
                <a:spcBef>
                  <a:spcPct val="0"/>
                </a:spcBef>
              </a:pPr>
              <a:r>
                <a:rPr lang="en-US" sz="2599" u="none">
                  <a:solidFill>
                    <a:srgbClr val="2A2E3A"/>
                  </a:solidFill>
                  <a:latin typeface="Helios"/>
                  <a:ea typeface="Helios"/>
                  <a:cs typeface="Helios"/>
                  <a:sym typeface="Helios"/>
                </a:rPr>
                <a:t>Revenue Difference:</a:t>
              </a:r>
            </a:p>
          </p:txBody>
        </p:sp>
        <p:sp>
          <p:nvSpPr>
            <p:cNvPr name="TextBox 17" id="17"/>
            <p:cNvSpPr txBox="true"/>
            <p:nvPr/>
          </p:nvSpPr>
          <p:spPr>
            <a:xfrm rot="0">
              <a:off x="0" y="4507090"/>
              <a:ext cx="8383006" cy="578697"/>
            </a:xfrm>
            <a:prstGeom prst="rect">
              <a:avLst/>
            </a:prstGeom>
          </p:spPr>
          <p:txBody>
            <a:bodyPr anchor="t" rtlCol="false" tIns="0" lIns="0" bIns="0" rIns="0">
              <a:spAutoFit/>
            </a:bodyPr>
            <a:lstStyle/>
            <a:p>
              <a:pPr algn="ctr" marL="0" indent="0" lvl="0">
                <a:lnSpc>
                  <a:spcPts val="3639"/>
                </a:lnSpc>
                <a:spcBef>
                  <a:spcPct val="0"/>
                </a:spcBef>
              </a:pPr>
              <a:r>
                <a:rPr lang="en-US" sz="2599">
                  <a:solidFill>
                    <a:srgbClr val="2A2E3A"/>
                  </a:solidFill>
                  <a:latin typeface="Helios"/>
                  <a:ea typeface="Helios"/>
                  <a:cs typeface="Helios"/>
                  <a:sym typeface="Helios"/>
                </a:rPr>
                <a:t>Revenue Change %:</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337450" y="2977130"/>
            <a:ext cx="3298098" cy="5763036"/>
          </a:xfrm>
          <a:prstGeom prst="rect">
            <a:avLst/>
          </a:prstGeom>
        </p:spPr>
      </p:pic>
      <p:sp>
        <p:nvSpPr>
          <p:cNvPr name="Freeform 3" id="3"/>
          <p:cNvSpPr/>
          <p:nvPr/>
        </p:nvSpPr>
        <p:spPr>
          <a:xfrm flipH="false" flipV="false" rot="0">
            <a:off x="0" y="-1232520"/>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3">
              <a:extLst>
                <a:ext uri="{96DAC541-7B7A-43D3-8B79-37D633B846F1}">
                  <asvg:svgBlip xmlns:asvg="http://schemas.microsoft.com/office/drawing/2016/SVG/main" r:embed="rId4"/>
                </a:ext>
              </a:extLst>
            </a:blip>
            <a:stretch>
              <a:fillRect l="0" t="-184715" r="0" b="0"/>
            </a:stretch>
          </a:blipFill>
        </p:spPr>
      </p:sp>
      <p:grpSp>
        <p:nvGrpSpPr>
          <p:cNvPr name="Group 4" id="4"/>
          <p:cNvGrpSpPr/>
          <p:nvPr/>
        </p:nvGrpSpPr>
        <p:grpSpPr>
          <a:xfrm rot="0">
            <a:off x="905856" y="9258300"/>
            <a:ext cx="2567646" cy="623316"/>
            <a:chOff x="0" y="0"/>
            <a:chExt cx="762801" cy="185176"/>
          </a:xfrm>
        </p:grpSpPr>
        <p:sp>
          <p:nvSpPr>
            <p:cNvPr name="Freeform 5" id="5"/>
            <p:cNvSpPr/>
            <p:nvPr/>
          </p:nvSpPr>
          <p:spPr>
            <a:xfrm flipH="false" flipV="false" rot="0">
              <a:off x="0" y="0"/>
              <a:ext cx="762801" cy="185176"/>
            </a:xfrm>
            <a:custGeom>
              <a:avLst/>
              <a:gdLst/>
              <a:ahLst/>
              <a:cxnLst/>
              <a:rect r="r" b="b" t="t" l="l"/>
              <a:pathLst>
                <a:path h="185176" w="762801">
                  <a:moveTo>
                    <a:pt x="92588" y="0"/>
                  </a:moveTo>
                  <a:lnTo>
                    <a:pt x="670213" y="0"/>
                  </a:lnTo>
                  <a:cubicBezTo>
                    <a:pt x="721348" y="0"/>
                    <a:pt x="762801" y="41453"/>
                    <a:pt x="762801" y="92588"/>
                  </a:cubicBezTo>
                  <a:lnTo>
                    <a:pt x="762801" y="92588"/>
                  </a:lnTo>
                  <a:cubicBezTo>
                    <a:pt x="762801" y="143723"/>
                    <a:pt x="721348" y="185176"/>
                    <a:pt x="670213" y="185176"/>
                  </a:cubicBezTo>
                  <a:lnTo>
                    <a:pt x="92588" y="185176"/>
                  </a:lnTo>
                  <a:cubicBezTo>
                    <a:pt x="41453" y="185176"/>
                    <a:pt x="0" y="143723"/>
                    <a:pt x="0" y="92588"/>
                  </a:cubicBezTo>
                  <a:lnTo>
                    <a:pt x="0" y="92588"/>
                  </a:lnTo>
                  <a:cubicBezTo>
                    <a:pt x="0" y="41453"/>
                    <a:pt x="41453" y="0"/>
                    <a:pt x="92588" y="0"/>
                  </a:cubicBezTo>
                  <a:close/>
                </a:path>
              </a:pathLst>
            </a:custGeom>
            <a:solidFill>
              <a:srgbClr val="D9D9D9"/>
            </a:solidFill>
            <a:ln cap="rnd">
              <a:noFill/>
              <a:prstDash val="solid"/>
              <a:round/>
            </a:ln>
          </p:spPr>
        </p:sp>
        <p:sp>
          <p:nvSpPr>
            <p:cNvPr name="TextBox 6" id="6"/>
            <p:cNvSpPr txBox="true"/>
            <p:nvPr/>
          </p:nvSpPr>
          <p:spPr>
            <a:xfrm>
              <a:off x="0" y="-57150"/>
              <a:ext cx="762801" cy="242326"/>
            </a:xfrm>
            <a:prstGeom prst="rect">
              <a:avLst/>
            </a:prstGeom>
          </p:spPr>
          <p:txBody>
            <a:bodyPr anchor="ctr" rtlCol="false" tIns="50800" lIns="50800" bIns="50800" rIns="50800"/>
            <a:lstStyle/>
            <a:p>
              <a:pPr algn="l">
                <a:lnSpc>
                  <a:spcPts val="4199"/>
                </a:lnSpc>
              </a:pPr>
              <a:r>
                <a:rPr lang="en-US" sz="2999">
                  <a:solidFill>
                    <a:srgbClr val="718BAB"/>
                  </a:solidFill>
                  <a:latin typeface="Helios Bold"/>
                  <a:ea typeface="Helios Bold"/>
                  <a:cs typeface="Helios Bold"/>
                  <a:sym typeface="Helios Bold"/>
                </a:rPr>
                <a:t>      </a:t>
              </a:r>
              <a:r>
                <a:rPr lang="en-US" sz="2999">
                  <a:solidFill>
                    <a:srgbClr val="153969"/>
                  </a:solidFill>
                  <a:latin typeface="Helios Bold"/>
                  <a:ea typeface="Helios Bold"/>
                  <a:cs typeface="Helios Bold"/>
                  <a:sym typeface="Helios Bold"/>
                </a:rPr>
                <a:t>- 8.28% </a:t>
              </a:r>
              <a:r>
                <a:rPr lang="en-US" sz="2999">
                  <a:solidFill>
                    <a:srgbClr val="718BAB"/>
                  </a:solidFill>
                  <a:latin typeface="Helios Bold"/>
                  <a:ea typeface="Helios Bold"/>
                  <a:cs typeface="Helios Bold"/>
                  <a:sym typeface="Helios Bold"/>
                </a:rPr>
                <a:t>           </a:t>
              </a:r>
            </a:p>
          </p:txBody>
        </p:sp>
      </p:grpSp>
      <p:pic>
        <p:nvPicPr>
          <p:cNvPr name="Picture 7" id="7"/>
          <p:cNvPicPr>
            <a:picLocks noChangeAspect="true"/>
          </p:cNvPicPr>
          <p:nvPr/>
        </p:nvPicPr>
        <p:blipFill>
          <a:blip r:embed="rId5"/>
          <a:stretch>
            <a:fillRect/>
          </a:stretch>
        </p:blipFill>
        <p:spPr>
          <a:xfrm rot="0">
            <a:off x="5928103" y="2866776"/>
            <a:ext cx="4393505" cy="5883422"/>
          </a:xfrm>
          <a:prstGeom prst="rect">
            <a:avLst/>
          </a:prstGeom>
        </p:spPr>
      </p:pic>
      <p:grpSp>
        <p:nvGrpSpPr>
          <p:cNvPr name="Group 8" id="8"/>
          <p:cNvGrpSpPr/>
          <p:nvPr/>
        </p:nvGrpSpPr>
        <p:grpSpPr>
          <a:xfrm rot="0">
            <a:off x="7263677" y="9258300"/>
            <a:ext cx="2567646" cy="623316"/>
            <a:chOff x="0" y="0"/>
            <a:chExt cx="762801" cy="185176"/>
          </a:xfrm>
        </p:grpSpPr>
        <p:sp>
          <p:nvSpPr>
            <p:cNvPr name="Freeform 9" id="9"/>
            <p:cNvSpPr/>
            <p:nvPr/>
          </p:nvSpPr>
          <p:spPr>
            <a:xfrm flipH="false" flipV="false" rot="0">
              <a:off x="0" y="0"/>
              <a:ext cx="762801" cy="185176"/>
            </a:xfrm>
            <a:custGeom>
              <a:avLst/>
              <a:gdLst/>
              <a:ahLst/>
              <a:cxnLst/>
              <a:rect r="r" b="b" t="t" l="l"/>
              <a:pathLst>
                <a:path h="185176" w="762801">
                  <a:moveTo>
                    <a:pt x="92588" y="0"/>
                  </a:moveTo>
                  <a:lnTo>
                    <a:pt x="670213" y="0"/>
                  </a:lnTo>
                  <a:cubicBezTo>
                    <a:pt x="721348" y="0"/>
                    <a:pt x="762801" y="41453"/>
                    <a:pt x="762801" y="92588"/>
                  </a:cubicBezTo>
                  <a:lnTo>
                    <a:pt x="762801" y="92588"/>
                  </a:lnTo>
                  <a:cubicBezTo>
                    <a:pt x="762801" y="143723"/>
                    <a:pt x="721348" y="185176"/>
                    <a:pt x="670213" y="185176"/>
                  </a:cubicBezTo>
                  <a:lnTo>
                    <a:pt x="92588" y="185176"/>
                  </a:lnTo>
                  <a:cubicBezTo>
                    <a:pt x="41453" y="185176"/>
                    <a:pt x="0" y="143723"/>
                    <a:pt x="0" y="92588"/>
                  </a:cubicBezTo>
                  <a:lnTo>
                    <a:pt x="0" y="92588"/>
                  </a:lnTo>
                  <a:cubicBezTo>
                    <a:pt x="0" y="41453"/>
                    <a:pt x="41453" y="0"/>
                    <a:pt x="92588" y="0"/>
                  </a:cubicBezTo>
                  <a:close/>
                </a:path>
              </a:pathLst>
            </a:custGeom>
            <a:solidFill>
              <a:srgbClr val="D9D9D9"/>
            </a:solidFill>
            <a:ln cap="rnd">
              <a:noFill/>
              <a:prstDash val="solid"/>
              <a:round/>
            </a:ln>
          </p:spPr>
        </p:sp>
        <p:sp>
          <p:nvSpPr>
            <p:cNvPr name="TextBox 10" id="10"/>
            <p:cNvSpPr txBox="true"/>
            <p:nvPr/>
          </p:nvSpPr>
          <p:spPr>
            <a:xfrm>
              <a:off x="0" y="-57150"/>
              <a:ext cx="762801" cy="242326"/>
            </a:xfrm>
            <a:prstGeom prst="rect">
              <a:avLst/>
            </a:prstGeom>
          </p:spPr>
          <p:txBody>
            <a:bodyPr anchor="ctr" rtlCol="false" tIns="50800" lIns="50800" bIns="50800" rIns="50800"/>
            <a:lstStyle/>
            <a:p>
              <a:pPr algn="l">
                <a:lnSpc>
                  <a:spcPts val="4199"/>
                </a:lnSpc>
              </a:pPr>
              <a:r>
                <a:rPr lang="en-US" sz="2999">
                  <a:solidFill>
                    <a:srgbClr val="718BAB"/>
                  </a:solidFill>
                  <a:latin typeface="Helios Bold"/>
                  <a:ea typeface="Helios Bold"/>
                  <a:cs typeface="Helios Bold"/>
                  <a:sym typeface="Helios Bold"/>
                </a:rPr>
                <a:t>      </a:t>
              </a:r>
              <a:r>
                <a:rPr lang="en-US" sz="2999">
                  <a:solidFill>
                    <a:srgbClr val="153969"/>
                  </a:solidFill>
                  <a:latin typeface="Helios Bold"/>
                  <a:ea typeface="Helios Bold"/>
                  <a:cs typeface="Helios Bold"/>
                  <a:sym typeface="Helios Bold"/>
                </a:rPr>
                <a:t>- 19.06% </a:t>
              </a:r>
              <a:r>
                <a:rPr lang="en-US" sz="2999">
                  <a:solidFill>
                    <a:srgbClr val="718BAB"/>
                  </a:solidFill>
                  <a:latin typeface="Helios Bold"/>
                  <a:ea typeface="Helios Bold"/>
                  <a:cs typeface="Helios Bold"/>
                  <a:sym typeface="Helios Bold"/>
                </a:rPr>
                <a:t>           </a:t>
              </a:r>
            </a:p>
          </p:txBody>
        </p:sp>
      </p:grpSp>
      <p:grpSp>
        <p:nvGrpSpPr>
          <p:cNvPr name="Group 11" id="11"/>
          <p:cNvGrpSpPr/>
          <p:nvPr/>
        </p:nvGrpSpPr>
        <p:grpSpPr>
          <a:xfrm rot="0">
            <a:off x="11837737" y="2975711"/>
            <a:ext cx="5650060" cy="1147496"/>
            <a:chOff x="0" y="0"/>
            <a:chExt cx="1488082" cy="302221"/>
          </a:xfrm>
        </p:grpSpPr>
        <p:sp>
          <p:nvSpPr>
            <p:cNvPr name="Freeform 12" id="12"/>
            <p:cNvSpPr/>
            <p:nvPr/>
          </p:nvSpPr>
          <p:spPr>
            <a:xfrm flipH="false" flipV="false" rot="0">
              <a:off x="0" y="0"/>
              <a:ext cx="1488082" cy="302221"/>
            </a:xfrm>
            <a:custGeom>
              <a:avLst/>
              <a:gdLst/>
              <a:ahLst/>
              <a:cxnLst/>
              <a:rect r="r" b="b" t="t" l="l"/>
              <a:pathLst>
                <a:path h="302221" w="1488082">
                  <a:moveTo>
                    <a:pt x="0" y="0"/>
                  </a:moveTo>
                  <a:lnTo>
                    <a:pt x="1488082" y="0"/>
                  </a:lnTo>
                  <a:lnTo>
                    <a:pt x="1488082" y="302221"/>
                  </a:lnTo>
                  <a:lnTo>
                    <a:pt x="0" y="302221"/>
                  </a:lnTo>
                  <a:close/>
                </a:path>
              </a:pathLst>
            </a:custGeom>
            <a:solidFill>
              <a:srgbClr val="70A3DF"/>
            </a:solidFill>
          </p:spPr>
        </p:sp>
        <p:sp>
          <p:nvSpPr>
            <p:cNvPr name="TextBox 13" id="13"/>
            <p:cNvSpPr txBox="true"/>
            <p:nvPr/>
          </p:nvSpPr>
          <p:spPr>
            <a:xfrm>
              <a:off x="0" y="-57150"/>
              <a:ext cx="1488082" cy="359371"/>
            </a:xfrm>
            <a:prstGeom prst="rect">
              <a:avLst/>
            </a:prstGeom>
          </p:spPr>
          <p:txBody>
            <a:bodyPr anchor="ctr" rtlCol="false" tIns="50800" lIns="50800" bIns="50800" rIns="50800"/>
            <a:lstStyle/>
            <a:p>
              <a:pPr algn="ctr">
                <a:lnSpc>
                  <a:spcPts val="3639"/>
                </a:lnSpc>
              </a:pPr>
              <a:r>
                <a:rPr lang="en-US" sz="2599">
                  <a:solidFill>
                    <a:srgbClr val="000000"/>
                  </a:solidFill>
                  <a:latin typeface="Helios"/>
                  <a:ea typeface="Helios"/>
                  <a:cs typeface="Helios"/>
                  <a:sym typeface="Helios"/>
                </a:rPr>
                <a:t>TaU - Total active users</a:t>
              </a:r>
            </a:p>
            <a:p>
              <a:pPr algn="ctr">
                <a:lnSpc>
                  <a:spcPts val="3639"/>
                </a:lnSpc>
              </a:pPr>
              <a:r>
                <a:rPr lang="en-US" sz="2599">
                  <a:solidFill>
                    <a:srgbClr val="000000"/>
                  </a:solidFill>
                  <a:latin typeface="Helios"/>
                  <a:ea typeface="Helios"/>
                  <a:cs typeface="Helios"/>
                  <a:sym typeface="Helios"/>
                </a:rPr>
                <a:t>Tusu - Total unsubscribed uesrs</a:t>
              </a:r>
            </a:p>
          </p:txBody>
        </p:sp>
      </p:grpSp>
      <p:grpSp>
        <p:nvGrpSpPr>
          <p:cNvPr name="Group 14" id="14"/>
          <p:cNvGrpSpPr/>
          <p:nvPr/>
        </p:nvGrpSpPr>
        <p:grpSpPr>
          <a:xfrm rot="0">
            <a:off x="11958869" y="5047132"/>
            <a:ext cx="5650060" cy="1326772"/>
            <a:chOff x="0" y="0"/>
            <a:chExt cx="1488082" cy="349438"/>
          </a:xfrm>
        </p:grpSpPr>
        <p:sp>
          <p:nvSpPr>
            <p:cNvPr name="Freeform 15" id="15"/>
            <p:cNvSpPr/>
            <p:nvPr/>
          </p:nvSpPr>
          <p:spPr>
            <a:xfrm flipH="false" flipV="false" rot="0">
              <a:off x="0" y="0"/>
              <a:ext cx="1488082" cy="349438"/>
            </a:xfrm>
            <a:custGeom>
              <a:avLst/>
              <a:gdLst/>
              <a:ahLst/>
              <a:cxnLst/>
              <a:rect r="r" b="b" t="t" l="l"/>
              <a:pathLst>
                <a:path h="349438" w="1488082">
                  <a:moveTo>
                    <a:pt x="0" y="0"/>
                  </a:moveTo>
                  <a:lnTo>
                    <a:pt x="1488082" y="0"/>
                  </a:lnTo>
                  <a:lnTo>
                    <a:pt x="1488082" y="349438"/>
                  </a:lnTo>
                  <a:lnTo>
                    <a:pt x="0" y="349438"/>
                  </a:lnTo>
                  <a:close/>
                </a:path>
              </a:pathLst>
            </a:custGeom>
            <a:solidFill>
              <a:srgbClr val="70A3DF"/>
            </a:solidFill>
          </p:spPr>
        </p:sp>
        <p:sp>
          <p:nvSpPr>
            <p:cNvPr name="TextBox 16" id="16"/>
            <p:cNvSpPr txBox="true"/>
            <p:nvPr/>
          </p:nvSpPr>
          <p:spPr>
            <a:xfrm>
              <a:off x="0" y="-57150"/>
              <a:ext cx="1488082" cy="406588"/>
            </a:xfrm>
            <a:prstGeom prst="rect">
              <a:avLst/>
            </a:prstGeom>
          </p:spPr>
          <p:txBody>
            <a:bodyPr anchor="ctr" rtlCol="false" tIns="50800" lIns="50800" bIns="50800" rIns="50800"/>
            <a:lstStyle/>
            <a:p>
              <a:pPr algn="ctr">
                <a:lnSpc>
                  <a:spcPts val="3639"/>
                </a:lnSpc>
              </a:pPr>
              <a:r>
                <a:rPr lang="en-US" sz="2599">
                  <a:solidFill>
                    <a:srgbClr val="000000"/>
                  </a:solidFill>
                  <a:latin typeface="Helios"/>
                  <a:ea typeface="Helios"/>
                  <a:cs typeface="Helios"/>
                  <a:sym typeface="Helios"/>
                </a:rPr>
                <a:t>Total Active Users Diff:</a:t>
              </a:r>
            </a:p>
            <a:p>
              <a:pPr algn="ctr">
                <a:lnSpc>
                  <a:spcPts val="3639"/>
                </a:lnSpc>
              </a:pPr>
              <a:r>
                <a:rPr lang="en-US" sz="2599">
                  <a:solidFill>
                    <a:srgbClr val="FDFBFB"/>
                  </a:solidFill>
                  <a:latin typeface="Helios"/>
                  <a:ea typeface="Helios"/>
                  <a:cs typeface="Helios"/>
                  <a:sym typeface="Helios"/>
                </a:rPr>
                <a:t>7 M</a:t>
              </a:r>
            </a:p>
          </p:txBody>
        </p:sp>
      </p:grpSp>
      <p:sp>
        <p:nvSpPr>
          <p:cNvPr name="TextBox 17" id="17"/>
          <p:cNvSpPr txBox="true"/>
          <p:nvPr/>
        </p:nvSpPr>
        <p:spPr>
          <a:xfrm rot="0">
            <a:off x="247005" y="338330"/>
            <a:ext cx="12063594" cy="1540509"/>
          </a:xfrm>
          <a:prstGeom prst="rect">
            <a:avLst/>
          </a:prstGeom>
        </p:spPr>
        <p:txBody>
          <a:bodyPr anchor="t" rtlCol="false" tIns="0" lIns="0" bIns="0" rIns="0">
            <a:spAutoFit/>
          </a:bodyPr>
          <a:lstStyle/>
          <a:p>
            <a:pPr algn="l">
              <a:lnSpc>
                <a:spcPts val="6110"/>
              </a:lnSpc>
            </a:pPr>
            <a:r>
              <a:rPr lang="en-US" sz="4700">
                <a:solidFill>
                  <a:srgbClr val="FFFFFF"/>
                </a:solidFill>
                <a:latin typeface="Klein Bold"/>
                <a:ea typeface="Klein Bold"/>
                <a:cs typeface="Klein Bold"/>
                <a:sym typeface="Klein Bold"/>
              </a:rPr>
              <a:t>Which KPI is underperforming after the 5G launch?</a:t>
            </a:r>
          </a:p>
        </p:txBody>
      </p:sp>
      <p:sp>
        <p:nvSpPr>
          <p:cNvPr name="TextBox 18" id="18"/>
          <p:cNvSpPr txBox="true"/>
          <p:nvPr/>
        </p:nvSpPr>
        <p:spPr>
          <a:xfrm rot="0">
            <a:off x="702676" y="8677473"/>
            <a:ext cx="2974006" cy="403929"/>
          </a:xfrm>
          <a:prstGeom prst="rect">
            <a:avLst/>
          </a:prstGeom>
        </p:spPr>
        <p:txBody>
          <a:bodyPr anchor="t" rtlCol="false" tIns="0" lIns="0" bIns="0" rIns="0">
            <a:spAutoFit/>
          </a:bodyPr>
          <a:lstStyle/>
          <a:p>
            <a:pPr algn="ctr" marL="0" indent="0" lvl="0">
              <a:lnSpc>
                <a:spcPts val="3226"/>
              </a:lnSpc>
              <a:spcBef>
                <a:spcPct val="0"/>
              </a:spcBef>
            </a:pPr>
            <a:r>
              <a:rPr lang="en-US" sz="2304">
                <a:solidFill>
                  <a:srgbClr val="2A2E3A"/>
                </a:solidFill>
                <a:latin typeface="Helios"/>
                <a:ea typeface="Helios"/>
                <a:cs typeface="Helios"/>
                <a:sym typeface="Helios"/>
              </a:rPr>
              <a:t>TaU </a:t>
            </a:r>
            <a:r>
              <a:rPr lang="en-US" sz="2304" u="none">
                <a:solidFill>
                  <a:srgbClr val="2A2E3A"/>
                </a:solidFill>
                <a:latin typeface="Helios"/>
                <a:ea typeface="Helios"/>
                <a:cs typeface="Helios"/>
                <a:sym typeface="Helios"/>
              </a:rPr>
              <a:t> change %</a:t>
            </a:r>
          </a:p>
        </p:txBody>
      </p:sp>
      <p:sp>
        <p:nvSpPr>
          <p:cNvPr name="TextBox 19" id="19"/>
          <p:cNvSpPr txBox="true"/>
          <p:nvPr/>
        </p:nvSpPr>
        <p:spPr>
          <a:xfrm rot="0">
            <a:off x="7060497" y="8677473"/>
            <a:ext cx="2974006" cy="403929"/>
          </a:xfrm>
          <a:prstGeom prst="rect">
            <a:avLst/>
          </a:prstGeom>
        </p:spPr>
        <p:txBody>
          <a:bodyPr anchor="t" rtlCol="false" tIns="0" lIns="0" bIns="0" rIns="0">
            <a:spAutoFit/>
          </a:bodyPr>
          <a:lstStyle/>
          <a:p>
            <a:pPr algn="ctr" marL="0" indent="0" lvl="0">
              <a:lnSpc>
                <a:spcPts val="3226"/>
              </a:lnSpc>
              <a:spcBef>
                <a:spcPct val="0"/>
              </a:spcBef>
            </a:pPr>
            <a:r>
              <a:rPr lang="en-US" sz="2304">
                <a:solidFill>
                  <a:srgbClr val="2A2E3A"/>
                </a:solidFill>
                <a:latin typeface="Helios"/>
                <a:ea typeface="Helios"/>
                <a:cs typeface="Helios"/>
                <a:sym typeface="Helios"/>
              </a:rPr>
              <a:t>Tusu </a:t>
            </a:r>
            <a:r>
              <a:rPr lang="en-US" sz="2304" u="none">
                <a:solidFill>
                  <a:srgbClr val="2A2E3A"/>
                </a:solidFill>
                <a:latin typeface="Helios"/>
                <a:ea typeface="Helios"/>
                <a:cs typeface="Helios"/>
                <a:sym typeface="Helios"/>
              </a:rPr>
              <a:t> change %</a:t>
            </a:r>
          </a:p>
        </p:txBody>
      </p:sp>
      <p:grpSp>
        <p:nvGrpSpPr>
          <p:cNvPr name="Group 20" id="20"/>
          <p:cNvGrpSpPr/>
          <p:nvPr/>
        </p:nvGrpSpPr>
        <p:grpSpPr>
          <a:xfrm rot="0">
            <a:off x="11958869" y="7294475"/>
            <a:ext cx="5650060" cy="1326772"/>
            <a:chOff x="0" y="0"/>
            <a:chExt cx="1488082" cy="349438"/>
          </a:xfrm>
        </p:grpSpPr>
        <p:sp>
          <p:nvSpPr>
            <p:cNvPr name="Freeform 21" id="21"/>
            <p:cNvSpPr/>
            <p:nvPr/>
          </p:nvSpPr>
          <p:spPr>
            <a:xfrm flipH="false" flipV="false" rot="0">
              <a:off x="0" y="0"/>
              <a:ext cx="1488082" cy="349438"/>
            </a:xfrm>
            <a:custGeom>
              <a:avLst/>
              <a:gdLst/>
              <a:ahLst/>
              <a:cxnLst/>
              <a:rect r="r" b="b" t="t" l="l"/>
              <a:pathLst>
                <a:path h="349438" w="1488082">
                  <a:moveTo>
                    <a:pt x="0" y="0"/>
                  </a:moveTo>
                  <a:lnTo>
                    <a:pt x="1488082" y="0"/>
                  </a:lnTo>
                  <a:lnTo>
                    <a:pt x="1488082" y="349438"/>
                  </a:lnTo>
                  <a:lnTo>
                    <a:pt x="0" y="349438"/>
                  </a:lnTo>
                  <a:close/>
                </a:path>
              </a:pathLst>
            </a:custGeom>
            <a:solidFill>
              <a:srgbClr val="70A3DF"/>
            </a:solidFill>
          </p:spPr>
        </p:sp>
        <p:sp>
          <p:nvSpPr>
            <p:cNvPr name="TextBox 22" id="22"/>
            <p:cNvSpPr txBox="true"/>
            <p:nvPr/>
          </p:nvSpPr>
          <p:spPr>
            <a:xfrm>
              <a:off x="0" y="-57150"/>
              <a:ext cx="1488082" cy="406588"/>
            </a:xfrm>
            <a:prstGeom prst="rect">
              <a:avLst/>
            </a:prstGeom>
          </p:spPr>
          <p:txBody>
            <a:bodyPr anchor="ctr" rtlCol="false" tIns="50800" lIns="50800" bIns="50800" rIns="50800"/>
            <a:lstStyle/>
            <a:p>
              <a:pPr algn="ctr">
                <a:lnSpc>
                  <a:spcPts val="3639"/>
                </a:lnSpc>
              </a:pPr>
              <a:r>
                <a:rPr lang="en-US" sz="2599">
                  <a:solidFill>
                    <a:srgbClr val="000000"/>
                  </a:solidFill>
                  <a:latin typeface="Helios"/>
                  <a:ea typeface="Helios"/>
                  <a:cs typeface="Helios"/>
                  <a:sym typeface="Helios"/>
                </a:rPr>
                <a:t>Total Unsubscribed Users Diff:</a:t>
              </a:r>
            </a:p>
            <a:p>
              <a:pPr algn="ctr">
                <a:lnSpc>
                  <a:spcPts val="3639"/>
                </a:lnSpc>
              </a:pPr>
              <a:r>
                <a:rPr lang="en-US" sz="2599">
                  <a:solidFill>
                    <a:srgbClr val="FDFBFB"/>
                  </a:solidFill>
                  <a:latin typeface="Helios"/>
                  <a:ea typeface="Helios"/>
                  <a:cs typeface="Helios"/>
                  <a:sym typeface="Helios"/>
                </a:rPr>
                <a:t>13 M</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914" y="-1162389"/>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sp>
        <p:nvSpPr>
          <p:cNvPr name="Freeform 3" id="3"/>
          <p:cNvSpPr/>
          <p:nvPr/>
        </p:nvSpPr>
        <p:spPr>
          <a:xfrm flipH="false" flipV="false" rot="0">
            <a:off x="3622495" y="6009200"/>
            <a:ext cx="11605830" cy="4105827"/>
          </a:xfrm>
          <a:custGeom>
            <a:avLst/>
            <a:gdLst/>
            <a:ahLst/>
            <a:cxnLst/>
            <a:rect r="r" b="b" t="t" l="l"/>
            <a:pathLst>
              <a:path h="4105827" w="11605830">
                <a:moveTo>
                  <a:pt x="0" y="0"/>
                </a:moveTo>
                <a:lnTo>
                  <a:pt x="11605830" y="0"/>
                </a:lnTo>
                <a:lnTo>
                  <a:pt x="11605830" y="4105827"/>
                </a:lnTo>
                <a:lnTo>
                  <a:pt x="0" y="4105827"/>
                </a:lnTo>
                <a:lnTo>
                  <a:pt x="0" y="0"/>
                </a:lnTo>
                <a:close/>
              </a:path>
            </a:pathLst>
          </a:custGeom>
          <a:blipFill>
            <a:blip r:embed="rId4"/>
            <a:stretch>
              <a:fillRect l="-8082" t="-11667" r="-4596" b="-1386"/>
            </a:stretch>
          </a:blipFill>
        </p:spPr>
      </p:sp>
      <p:sp>
        <p:nvSpPr>
          <p:cNvPr name="Freeform 4" id="4"/>
          <p:cNvSpPr/>
          <p:nvPr/>
        </p:nvSpPr>
        <p:spPr>
          <a:xfrm flipH="false" flipV="false" rot="0">
            <a:off x="9673600" y="2446318"/>
            <a:ext cx="8614400" cy="2242759"/>
          </a:xfrm>
          <a:custGeom>
            <a:avLst/>
            <a:gdLst/>
            <a:ahLst/>
            <a:cxnLst/>
            <a:rect r="r" b="b" t="t" l="l"/>
            <a:pathLst>
              <a:path h="2242759" w="8614400">
                <a:moveTo>
                  <a:pt x="0" y="0"/>
                </a:moveTo>
                <a:lnTo>
                  <a:pt x="8614400" y="0"/>
                </a:lnTo>
                <a:lnTo>
                  <a:pt x="8614400" y="2242760"/>
                </a:lnTo>
                <a:lnTo>
                  <a:pt x="0" y="2242760"/>
                </a:lnTo>
                <a:lnTo>
                  <a:pt x="0" y="0"/>
                </a:lnTo>
                <a:close/>
              </a:path>
            </a:pathLst>
          </a:custGeom>
          <a:blipFill>
            <a:blip r:embed="rId5"/>
            <a:stretch>
              <a:fillRect l="-3664" t="-2154" r="-3969" b="-7589"/>
            </a:stretch>
          </a:blipFill>
        </p:spPr>
      </p:sp>
      <p:sp>
        <p:nvSpPr>
          <p:cNvPr name="Freeform 5" id="5"/>
          <p:cNvSpPr/>
          <p:nvPr/>
        </p:nvSpPr>
        <p:spPr>
          <a:xfrm flipH="false" flipV="false" rot="0">
            <a:off x="337242" y="2446318"/>
            <a:ext cx="9445796" cy="2242759"/>
          </a:xfrm>
          <a:custGeom>
            <a:avLst/>
            <a:gdLst/>
            <a:ahLst/>
            <a:cxnLst/>
            <a:rect r="r" b="b" t="t" l="l"/>
            <a:pathLst>
              <a:path h="2242759" w="9445796">
                <a:moveTo>
                  <a:pt x="0" y="0"/>
                </a:moveTo>
                <a:lnTo>
                  <a:pt x="9445796" y="0"/>
                </a:lnTo>
                <a:lnTo>
                  <a:pt x="9445796" y="2242760"/>
                </a:lnTo>
                <a:lnTo>
                  <a:pt x="0" y="2242760"/>
                </a:lnTo>
                <a:lnTo>
                  <a:pt x="0" y="0"/>
                </a:lnTo>
                <a:close/>
              </a:path>
            </a:pathLst>
          </a:custGeom>
          <a:blipFill>
            <a:blip r:embed="rId6"/>
            <a:stretch>
              <a:fillRect l="-5792" t="-6970" r="0" b="-9062"/>
            </a:stretch>
          </a:blipFill>
        </p:spPr>
      </p:sp>
      <p:sp>
        <p:nvSpPr>
          <p:cNvPr name="TextBox 6" id="6"/>
          <p:cNvSpPr txBox="true"/>
          <p:nvPr/>
        </p:nvSpPr>
        <p:spPr>
          <a:xfrm rot="0">
            <a:off x="200103" y="188165"/>
            <a:ext cx="12063594" cy="2107564"/>
          </a:xfrm>
          <a:prstGeom prst="rect">
            <a:avLst/>
          </a:prstGeom>
        </p:spPr>
        <p:txBody>
          <a:bodyPr anchor="t" rtlCol="false" tIns="0" lIns="0" bIns="0" rIns="0">
            <a:spAutoFit/>
          </a:bodyPr>
          <a:lstStyle/>
          <a:p>
            <a:pPr algn="l">
              <a:lnSpc>
                <a:spcPts val="5590"/>
              </a:lnSpc>
            </a:pPr>
            <a:r>
              <a:rPr lang="en-US" sz="4300">
                <a:solidFill>
                  <a:srgbClr val="FFFFFF"/>
                </a:solidFill>
                <a:latin typeface="Klein Bold"/>
                <a:ea typeface="Klein Bold"/>
                <a:cs typeface="Klein Bold"/>
                <a:sym typeface="Klein Bold"/>
              </a:rPr>
              <a:t>After the 5G launch, which plans are performing well in terms of revenue? Which plans are not performing well?</a:t>
            </a:r>
          </a:p>
        </p:txBody>
      </p:sp>
      <p:sp>
        <p:nvSpPr>
          <p:cNvPr name="TextBox 7" id="7"/>
          <p:cNvSpPr txBox="true"/>
          <p:nvPr/>
        </p:nvSpPr>
        <p:spPr>
          <a:xfrm rot="0">
            <a:off x="3881719" y="4803378"/>
            <a:ext cx="2356842" cy="387839"/>
          </a:xfrm>
          <a:prstGeom prst="rect">
            <a:avLst/>
          </a:prstGeom>
        </p:spPr>
        <p:txBody>
          <a:bodyPr anchor="t" rtlCol="false" tIns="0" lIns="0" bIns="0" rIns="0">
            <a:spAutoFit/>
          </a:bodyPr>
          <a:lstStyle/>
          <a:p>
            <a:pPr algn="ctr">
              <a:lnSpc>
                <a:spcPts val="3298"/>
              </a:lnSpc>
            </a:pPr>
            <a:r>
              <a:rPr lang="en-US" sz="2355">
                <a:solidFill>
                  <a:srgbClr val="FF3131"/>
                </a:solidFill>
                <a:latin typeface="Canva Sans Bold"/>
                <a:ea typeface="Canva Sans Bold"/>
                <a:cs typeface="Canva Sans Bold"/>
                <a:sym typeface="Canva Sans Bold"/>
              </a:rPr>
              <a:t>Well performing</a:t>
            </a:r>
          </a:p>
        </p:txBody>
      </p:sp>
      <p:sp>
        <p:nvSpPr>
          <p:cNvPr name="TextBox 8" id="8"/>
          <p:cNvSpPr txBox="true"/>
          <p:nvPr/>
        </p:nvSpPr>
        <p:spPr>
          <a:xfrm rot="0">
            <a:off x="13667815" y="4755661"/>
            <a:ext cx="2412950" cy="387839"/>
          </a:xfrm>
          <a:prstGeom prst="rect">
            <a:avLst/>
          </a:prstGeom>
        </p:spPr>
        <p:txBody>
          <a:bodyPr anchor="t" rtlCol="false" tIns="0" lIns="0" bIns="0" rIns="0">
            <a:spAutoFit/>
          </a:bodyPr>
          <a:lstStyle/>
          <a:p>
            <a:pPr algn="ctr">
              <a:lnSpc>
                <a:spcPts val="3298"/>
              </a:lnSpc>
            </a:pPr>
            <a:r>
              <a:rPr lang="en-US" sz="2355">
                <a:solidFill>
                  <a:srgbClr val="FF3131"/>
                </a:solidFill>
                <a:latin typeface="Canva Sans Bold"/>
                <a:ea typeface="Canva Sans Bold"/>
                <a:cs typeface="Canva Sans Bold"/>
                <a:sym typeface="Canva Sans Bold"/>
              </a:rPr>
              <a:t>Poor performing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914" y="-1162389"/>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grpSp>
        <p:nvGrpSpPr>
          <p:cNvPr name="Group 3" id="3"/>
          <p:cNvGrpSpPr/>
          <p:nvPr/>
        </p:nvGrpSpPr>
        <p:grpSpPr>
          <a:xfrm rot="0">
            <a:off x="158015" y="2679126"/>
            <a:ext cx="8985985" cy="7346201"/>
            <a:chOff x="0" y="0"/>
            <a:chExt cx="2366679" cy="1934802"/>
          </a:xfrm>
        </p:grpSpPr>
        <p:sp>
          <p:nvSpPr>
            <p:cNvPr name="Freeform 4" id="4"/>
            <p:cNvSpPr/>
            <p:nvPr/>
          </p:nvSpPr>
          <p:spPr>
            <a:xfrm flipH="false" flipV="false" rot="0">
              <a:off x="0" y="0"/>
              <a:ext cx="2366679" cy="1934802"/>
            </a:xfrm>
            <a:custGeom>
              <a:avLst/>
              <a:gdLst/>
              <a:ahLst/>
              <a:cxnLst/>
              <a:rect r="r" b="b" t="t" l="l"/>
              <a:pathLst>
                <a:path h="1934802" w="2366679">
                  <a:moveTo>
                    <a:pt x="0" y="0"/>
                  </a:moveTo>
                  <a:lnTo>
                    <a:pt x="2366679" y="0"/>
                  </a:lnTo>
                  <a:lnTo>
                    <a:pt x="2366679" y="1934802"/>
                  </a:lnTo>
                  <a:lnTo>
                    <a:pt x="0" y="1934802"/>
                  </a:lnTo>
                  <a:close/>
                </a:path>
              </a:pathLst>
            </a:custGeom>
            <a:solidFill>
              <a:srgbClr val="153969"/>
            </a:solidFill>
          </p:spPr>
        </p:sp>
        <p:sp>
          <p:nvSpPr>
            <p:cNvPr name="TextBox 5" id="5"/>
            <p:cNvSpPr txBox="true"/>
            <p:nvPr/>
          </p:nvSpPr>
          <p:spPr>
            <a:xfrm>
              <a:off x="0" y="-57150"/>
              <a:ext cx="2366679" cy="1991952"/>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485474" y="5297251"/>
            <a:ext cx="8331068" cy="1956958"/>
          </a:xfrm>
          <a:custGeom>
            <a:avLst/>
            <a:gdLst/>
            <a:ahLst/>
            <a:cxnLst/>
            <a:rect r="r" b="b" t="t" l="l"/>
            <a:pathLst>
              <a:path h="1956958" w="8331068">
                <a:moveTo>
                  <a:pt x="0" y="0"/>
                </a:moveTo>
                <a:lnTo>
                  <a:pt x="8331068" y="0"/>
                </a:lnTo>
                <a:lnTo>
                  <a:pt x="8331068" y="1956957"/>
                </a:lnTo>
                <a:lnTo>
                  <a:pt x="0" y="1956957"/>
                </a:lnTo>
                <a:lnTo>
                  <a:pt x="0" y="0"/>
                </a:lnTo>
                <a:close/>
              </a:path>
            </a:pathLst>
          </a:custGeom>
          <a:blipFill>
            <a:blip r:embed="rId4"/>
            <a:stretch>
              <a:fillRect l="-2710" t="-11842" r="-2564" b="-8102"/>
            </a:stretch>
          </a:blipFill>
        </p:spPr>
      </p:sp>
      <p:sp>
        <p:nvSpPr>
          <p:cNvPr name="Freeform 7" id="7"/>
          <p:cNvSpPr/>
          <p:nvPr/>
        </p:nvSpPr>
        <p:spPr>
          <a:xfrm flipH="false" flipV="false" rot="0">
            <a:off x="485474" y="2862616"/>
            <a:ext cx="8331068" cy="1844084"/>
          </a:xfrm>
          <a:custGeom>
            <a:avLst/>
            <a:gdLst/>
            <a:ahLst/>
            <a:cxnLst/>
            <a:rect r="r" b="b" t="t" l="l"/>
            <a:pathLst>
              <a:path h="1844084" w="8331068">
                <a:moveTo>
                  <a:pt x="0" y="0"/>
                </a:moveTo>
                <a:lnTo>
                  <a:pt x="8331068" y="0"/>
                </a:lnTo>
                <a:lnTo>
                  <a:pt x="8331068" y="1844085"/>
                </a:lnTo>
                <a:lnTo>
                  <a:pt x="0" y="1844085"/>
                </a:lnTo>
                <a:lnTo>
                  <a:pt x="0" y="0"/>
                </a:lnTo>
                <a:close/>
              </a:path>
            </a:pathLst>
          </a:custGeom>
          <a:blipFill>
            <a:blip r:embed="rId5"/>
            <a:stretch>
              <a:fillRect l="-6478" t="-22239" r="-4966" b="-13899"/>
            </a:stretch>
          </a:blipFill>
        </p:spPr>
      </p:sp>
      <p:sp>
        <p:nvSpPr>
          <p:cNvPr name="Freeform 8" id="8"/>
          <p:cNvSpPr/>
          <p:nvPr/>
        </p:nvSpPr>
        <p:spPr>
          <a:xfrm flipH="false" flipV="false" rot="0">
            <a:off x="485474" y="7840695"/>
            <a:ext cx="8331068" cy="1917553"/>
          </a:xfrm>
          <a:custGeom>
            <a:avLst/>
            <a:gdLst/>
            <a:ahLst/>
            <a:cxnLst/>
            <a:rect r="r" b="b" t="t" l="l"/>
            <a:pathLst>
              <a:path h="1917553" w="8331068">
                <a:moveTo>
                  <a:pt x="0" y="0"/>
                </a:moveTo>
                <a:lnTo>
                  <a:pt x="8331068" y="0"/>
                </a:lnTo>
                <a:lnTo>
                  <a:pt x="8331068" y="1917553"/>
                </a:lnTo>
                <a:lnTo>
                  <a:pt x="0" y="1917553"/>
                </a:lnTo>
                <a:lnTo>
                  <a:pt x="0" y="0"/>
                </a:lnTo>
                <a:close/>
              </a:path>
            </a:pathLst>
          </a:custGeom>
          <a:blipFill>
            <a:blip r:embed="rId6"/>
            <a:stretch>
              <a:fillRect l="-5917" t="-19482" r="-4762" b="-11913"/>
            </a:stretch>
          </a:blipFill>
        </p:spPr>
      </p:sp>
      <p:grpSp>
        <p:nvGrpSpPr>
          <p:cNvPr name="Group 9" id="9"/>
          <p:cNvGrpSpPr/>
          <p:nvPr/>
        </p:nvGrpSpPr>
        <p:grpSpPr>
          <a:xfrm rot="0">
            <a:off x="9635903" y="2679126"/>
            <a:ext cx="8098675" cy="7346201"/>
            <a:chOff x="0" y="0"/>
            <a:chExt cx="1043333" cy="946394"/>
          </a:xfrm>
        </p:grpSpPr>
        <p:sp>
          <p:nvSpPr>
            <p:cNvPr name="Freeform 10" id="10"/>
            <p:cNvSpPr/>
            <p:nvPr/>
          </p:nvSpPr>
          <p:spPr>
            <a:xfrm flipH="false" flipV="false" rot="0">
              <a:off x="0" y="0"/>
              <a:ext cx="1043333" cy="946393"/>
            </a:xfrm>
            <a:custGeom>
              <a:avLst/>
              <a:gdLst/>
              <a:ahLst/>
              <a:cxnLst/>
              <a:rect r="r" b="b" t="t" l="l"/>
              <a:pathLst>
                <a:path h="946393" w="1043333">
                  <a:moveTo>
                    <a:pt x="98938" y="0"/>
                  </a:moveTo>
                  <a:lnTo>
                    <a:pt x="944395" y="0"/>
                  </a:lnTo>
                  <a:cubicBezTo>
                    <a:pt x="970635" y="0"/>
                    <a:pt x="995800" y="10424"/>
                    <a:pt x="1014355" y="28978"/>
                  </a:cubicBezTo>
                  <a:cubicBezTo>
                    <a:pt x="1032909" y="47533"/>
                    <a:pt x="1043333" y="72698"/>
                    <a:pt x="1043333" y="98938"/>
                  </a:cubicBezTo>
                  <a:lnTo>
                    <a:pt x="1043333" y="847455"/>
                  </a:lnTo>
                  <a:cubicBezTo>
                    <a:pt x="1043333" y="873695"/>
                    <a:pt x="1032909" y="898861"/>
                    <a:pt x="1014355" y="917415"/>
                  </a:cubicBezTo>
                  <a:cubicBezTo>
                    <a:pt x="995800" y="935970"/>
                    <a:pt x="970635" y="946393"/>
                    <a:pt x="944395" y="946393"/>
                  </a:cubicBezTo>
                  <a:lnTo>
                    <a:pt x="98938" y="946393"/>
                  </a:lnTo>
                  <a:cubicBezTo>
                    <a:pt x="72698" y="946393"/>
                    <a:pt x="47533" y="935970"/>
                    <a:pt x="28978" y="917415"/>
                  </a:cubicBezTo>
                  <a:cubicBezTo>
                    <a:pt x="10424" y="898861"/>
                    <a:pt x="0" y="873695"/>
                    <a:pt x="0" y="847455"/>
                  </a:cubicBezTo>
                  <a:lnTo>
                    <a:pt x="0" y="98938"/>
                  </a:lnTo>
                  <a:cubicBezTo>
                    <a:pt x="0" y="72698"/>
                    <a:pt x="10424" y="47533"/>
                    <a:pt x="28978" y="28978"/>
                  </a:cubicBezTo>
                  <a:cubicBezTo>
                    <a:pt x="47533" y="10424"/>
                    <a:pt x="72698" y="0"/>
                    <a:pt x="98938" y="0"/>
                  </a:cubicBezTo>
                  <a:close/>
                </a:path>
              </a:pathLst>
            </a:custGeom>
            <a:solidFill>
              <a:srgbClr val="FC95AA"/>
            </a:solidFill>
          </p:spPr>
        </p:sp>
        <p:sp>
          <p:nvSpPr>
            <p:cNvPr name="TextBox 11" id="11"/>
            <p:cNvSpPr txBox="true"/>
            <p:nvPr/>
          </p:nvSpPr>
          <p:spPr>
            <a:xfrm>
              <a:off x="0" y="-57150"/>
              <a:ext cx="1043333" cy="1003544"/>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203241" y="117151"/>
            <a:ext cx="12063594" cy="2812414"/>
          </a:xfrm>
          <a:prstGeom prst="rect">
            <a:avLst/>
          </a:prstGeom>
        </p:spPr>
        <p:txBody>
          <a:bodyPr anchor="t" rtlCol="false" tIns="0" lIns="0" bIns="0" rIns="0">
            <a:spAutoFit/>
          </a:bodyPr>
          <a:lstStyle/>
          <a:p>
            <a:pPr algn="l">
              <a:lnSpc>
                <a:spcPts val="5590"/>
              </a:lnSpc>
            </a:pPr>
            <a:r>
              <a:rPr lang="en-US" sz="4300">
                <a:solidFill>
                  <a:srgbClr val="FFFFFF"/>
                </a:solidFill>
                <a:latin typeface="Klein Bold"/>
                <a:ea typeface="Klein Bold"/>
                <a:cs typeface="Klein Bold"/>
                <a:sym typeface="Klein Bold"/>
              </a:rPr>
              <a:t>Is there any plan affected largely by the 5G launch? Should we continue or discontinue that plan?</a:t>
            </a:r>
          </a:p>
          <a:p>
            <a:pPr algn="l">
              <a:lnSpc>
                <a:spcPts val="5590"/>
              </a:lnSpc>
            </a:pPr>
          </a:p>
        </p:txBody>
      </p:sp>
      <p:sp>
        <p:nvSpPr>
          <p:cNvPr name="TextBox 13" id="13"/>
          <p:cNvSpPr txBox="true"/>
          <p:nvPr/>
        </p:nvSpPr>
        <p:spPr>
          <a:xfrm rot="0">
            <a:off x="10067739" y="2891465"/>
            <a:ext cx="997893"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5:</a:t>
            </a:r>
          </a:p>
        </p:txBody>
      </p:sp>
      <p:sp>
        <p:nvSpPr>
          <p:cNvPr name="TextBox 14" id="14"/>
          <p:cNvSpPr txBox="true"/>
          <p:nvPr/>
        </p:nvSpPr>
        <p:spPr>
          <a:xfrm rot="0">
            <a:off x="10067739" y="3473962"/>
            <a:ext cx="6843984" cy="158940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The pack is mainly for Talktime users, so the persons who  mostly using net will not recharge this plan. And we dont need to discontinue this because its affect the talktime users.</a:t>
            </a:r>
          </a:p>
        </p:txBody>
      </p:sp>
      <p:sp>
        <p:nvSpPr>
          <p:cNvPr name="TextBox 15" id="15"/>
          <p:cNvSpPr txBox="true"/>
          <p:nvPr/>
        </p:nvSpPr>
        <p:spPr>
          <a:xfrm rot="0">
            <a:off x="10053451" y="5402026"/>
            <a:ext cx="1012180"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6:</a:t>
            </a:r>
          </a:p>
        </p:txBody>
      </p:sp>
      <p:sp>
        <p:nvSpPr>
          <p:cNvPr name="TextBox 16" id="16"/>
          <p:cNvSpPr txBox="true"/>
          <p:nvPr/>
        </p:nvSpPr>
        <p:spPr>
          <a:xfrm rot="0">
            <a:off x="10067739" y="6093539"/>
            <a:ext cx="6843984" cy="158940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The reason for the revenue loss for this plan is the data pack for this plan is not suited for 5G network. We have to increase the data pack and dont need to discontinue this.</a:t>
            </a:r>
          </a:p>
        </p:txBody>
      </p:sp>
      <p:sp>
        <p:nvSpPr>
          <p:cNvPr name="TextBox 17" id="17"/>
          <p:cNvSpPr txBox="true"/>
          <p:nvPr/>
        </p:nvSpPr>
        <p:spPr>
          <a:xfrm rot="0">
            <a:off x="10103904" y="7882968"/>
            <a:ext cx="968871" cy="396238"/>
          </a:xfrm>
          <a:prstGeom prst="rect">
            <a:avLst/>
          </a:prstGeom>
        </p:spPr>
        <p:txBody>
          <a:bodyPr anchor="t" rtlCol="false" tIns="0" lIns="0" bIns="0" rIns="0">
            <a:spAutoFit/>
          </a:bodyPr>
          <a:lstStyle/>
          <a:p>
            <a:pPr algn="ctr">
              <a:lnSpc>
                <a:spcPts val="3360"/>
              </a:lnSpc>
            </a:pPr>
            <a:r>
              <a:rPr lang="en-US" sz="2400">
                <a:solidFill>
                  <a:srgbClr val="593125"/>
                </a:solidFill>
                <a:latin typeface="Canva Sans Bold"/>
                <a:ea typeface="Canva Sans Bold"/>
                <a:cs typeface="Canva Sans Bold"/>
                <a:sym typeface="Canva Sans Bold"/>
              </a:rPr>
              <a:t>Plan 7:</a:t>
            </a:r>
          </a:p>
        </p:txBody>
      </p:sp>
      <p:sp>
        <p:nvSpPr>
          <p:cNvPr name="TextBox 18" id="18"/>
          <p:cNvSpPr txBox="true"/>
          <p:nvPr/>
        </p:nvSpPr>
        <p:spPr>
          <a:xfrm rot="0">
            <a:off x="10263248" y="8574482"/>
            <a:ext cx="6843984" cy="789304"/>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This plan should be discontinue for 5G users. Because the plan itself for 3G/4G users only.</a:t>
            </a:r>
          </a:p>
        </p:txBody>
      </p:sp>
      <p:sp>
        <p:nvSpPr>
          <p:cNvPr name="Freeform 19" id="19"/>
          <p:cNvSpPr/>
          <p:nvPr/>
        </p:nvSpPr>
        <p:spPr>
          <a:xfrm flipH="true" flipV="false" rot="2022845">
            <a:off x="14461796" y="462648"/>
            <a:ext cx="4169757" cy="902184"/>
          </a:xfrm>
          <a:custGeom>
            <a:avLst/>
            <a:gdLst/>
            <a:ahLst/>
            <a:cxnLst/>
            <a:rect r="r" b="b" t="t" l="l"/>
            <a:pathLst>
              <a:path h="902184" w="4169757">
                <a:moveTo>
                  <a:pt x="4169757" y="0"/>
                </a:moveTo>
                <a:lnTo>
                  <a:pt x="0" y="0"/>
                </a:lnTo>
                <a:lnTo>
                  <a:pt x="0" y="902184"/>
                </a:lnTo>
                <a:lnTo>
                  <a:pt x="4169757" y="902184"/>
                </a:lnTo>
                <a:lnTo>
                  <a:pt x="41697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DAGLp9BDIXI</dc:identifier>
  <dcterms:modified xsi:type="dcterms:W3CDTF">2011-08-01T06:04:30Z</dcterms:modified>
  <cp:revision>1</cp:revision>
  <dc:title>WaVE</dc:title>
</cp:coreProperties>
</file>